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1" r:id="rId4"/>
    <p:sldId id="290" r:id="rId5"/>
    <p:sldId id="296" r:id="rId6"/>
    <p:sldId id="299" r:id="rId7"/>
    <p:sldId id="277" r:id="rId8"/>
    <p:sldId id="263" r:id="rId9"/>
    <p:sldId id="286" r:id="rId10"/>
    <p:sldId id="298" r:id="rId11"/>
    <p:sldId id="273" r:id="rId12"/>
    <p:sldId id="276" r:id="rId13"/>
    <p:sldId id="275" r:id="rId14"/>
    <p:sldId id="264" r:id="rId15"/>
    <p:sldId id="303" r:id="rId16"/>
    <p:sldId id="265" r:id="rId17"/>
    <p:sldId id="285" r:id="rId18"/>
    <p:sldId id="287" r:id="rId19"/>
    <p:sldId id="293" r:id="rId20"/>
    <p:sldId id="305" r:id="rId21"/>
    <p:sldId id="284" r:id="rId22"/>
    <p:sldId id="294" r:id="rId23"/>
    <p:sldId id="295" r:id="rId24"/>
    <p:sldId id="268" r:id="rId25"/>
    <p:sldId id="297" r:id="rId26"/>
    <p:sldId id="300" r:id="rId27"/>
    <p:sldId id="269" r:id="rId28"/>
    <p:sldId id="270" r:id="rId29"/>
    <p:sldId id="280" r:id="rId30"/>
    <p:sldId id="279" r:id="rId31"/>
    <p:sldId id="281" r:id="rId32"/>
    <p:sldId id="282" r:id="rId33"/>
    <p:sldId id="283" r:id="rId34"/>
    <p:sldId id="271" r:id="rId35"/>
    <p:sldId id="289" r:id="rId36"/>
    <p:sldId id="291" r:id="rId37"/>
    <p:sldId id="292" r:id="rId38"/>
    <p:sldId id="304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C5353-95F1-D1BB-35DC-646166006F04}" v="5" dt="2024-03-26T23:11:25.375"/>
    <p1510:client id="{1507CD05-AA33-D2CA-944A-7D0273FF95D6}" v="11" dt="2024-03-26T22:12:07.931"/>
    <p1510:client id="{15D238E0-A7C4-873D-9541-B3A609401D0F}" v="17" dt="2024-03-26T17:45:57.353"/>
    <p1510:client id="{1C4B1450-7229-FB36-BB9E-0F4F54452F4C}" v="73" dt="2024-03-26T12:47:16.082"/>
    <p1510:client id="{1CADE89A-94B7-8CB5-9FAF-A5CF157710B9}" v="1" dt="2024-03-26T22:01:42.687"/>
    <p1510:client id="{22501675-56D1-2F5E-B0BF-0D86C4BEC254}" v="4" dt="2024-03-26T15:44:03.660"/>
    <p1510:client id="{2B6D8F39-181B-2095-ED4B-82CEF5F7D31D}" v="37" dt="2024-03-26T21:58:33.878"/>
    <p1510:client id="{2F058377-DD84-1CA2-4CD0-87C3C759BA2B}" v="280" dt="2024-03-26T13:01:26.754"/>
    <p1510:client id="{3044F638-4224-9DE5-B0DD-0593596EDE62}" v="1010" dt="2024-03-27T07:41:55.773"/>
    <p1510:client id="{30B91A0B-6132-B7F7-F471-06848885B860}" v="46" dt="2024-03-26T22:44:02.214"/>
    <p1510:client id="{349C6A69-EDC1-3EF4-EC8C-5402EA0F88A0}" v="235" dt="2024-03-26T17:32:17.032"/>
    <p1510:client id="{36703BE6-9F9A-3302-95D6-792F20685AF8}" v="2" dt="2024-03-26T19:51:50.696"/>
    <p1510:client id="{4B175464-C682-812E-9C37-0FF25247C50D}" v="27" dt="2024-03-26T17:19:00.550"/>
    <p1510:client id="{583A1D63-1F84-B976-2C3B-D9A3C8F52FEF}" v="632" dt="2024-03-26T20:24:24.824"/>
    <p1510:client id="{62FEC8D6-C6B7-A5A5-98AF-9BDCC2918DF0}" v="13" dt="2024-03-26T23:16:23.825"/>
    <p1510:client id="{6BD6CE0C-738F-6C7E-8D77-02B9995C50D3}" v="38" dt="2024-03-26T20:31:54.590"/>
    <p1510:client id="{6C598C53-5B83-F38B-742B-0D11BFF8C9F9}" v="2" dt="2024-03-26T17:22:33.556"/>
    <p1510:client id="{81FD7F61-F646-496A-72BE-6E1E2A8762F7}" v="20" dt="2024-03-26T20:50:50.753"/>
    <p1510:client id="{99FDE70A-B89B-F39E-C143-DAD4C85D98E0}" v="16" dt="2024-03-26T17:36:48.808"/>
    <p1510:client id="{B33F2DF0-23A9-482D-8830-4043451955C7}" v="146" dt="2024-03-26T22:41:20.691"/>
    <p1510:client id="{BF20C022-DA9E-EB0B-C617-243B68959A1A}" v="4" dt="2024-03-26T15:41:02.015"/>
    <p1510:client id="{BF312643-28E5-3753-6578-F17CC971E6DC}" v="83" dt="2024-03-26T12:31:20.027"/>
    <p1510:client id="{BF44EF36-1EBA-2A0F-ED36-D047EE8BE963}" v="29" dt="2024-03-26T22:59:47.412"/>
    <p1510:client id="{C3122E4F-D338-22A5-559F-3A940111604D}" v="10" dt="2024-03-26T08:01:29.818"/>
    <p1510:client id="{C33E35E9-8E8A-BA7C-1074-9A35D638B963}" v="181" dt="2024-03-26T12:56:49.969"/>
    <p1510:client id="{C6ECF765-2E1E-0969-386E-F4F621A91966}" v="1626" dt="2024-03-26T17:50:46.684"/>
    <p1510:client id="{C72A29E3-8F80-3656-D6CC-47C18E45D2A1}" v="891" dt="2024-03-26T09:23:33.113"/>
    <p1510:client id="{CA9E5217-152F-2F3B-8EDF-675B175D26B6}" v="231" dt="2024-03-26T15:38:18.855"/>
    <p1510:client id="{CDEEE90C-280D-C0FE-DCF1-0135E186C0B6}" v="40" dt="2024-03-26T16:46:43.014"/>
    <p1510:client id="{D3245184-0530-9B0F-063C-1D2BEA1157A6}" v="473" dt="2024-03-26T16:25:03.251"/>
    <p1510:client id="{D58E3D6B-958B-810F-BA18-619C02606EF4}" v="16" dt="2024-03-26T15:33:50.217"/>
    <p1510:client id="{D7AF42C6-C86C-FEF8-9E8D-7A444A9663C1}" v="39" dt="2024-03-26T20:57:52.299"/>
    <p1510:client id="{DE82200F-2B5D-44C7-9E28-818F8D4962AE}" v="1181" dt="2024-03-27T07:21:25.917"/>
    <p1510:client id="{E94C5198-CFAA-7AC8-5545-CEBA40915B1B}" v="55" dt="2024-03-26T21:37:59.080"/>
    <p1510:client id="{EB583A2C-BD67-C3B8-1B96-5137C7E40921}" v="10" dt="2024-03-26T17:41:32.349"/>
    <p1510:client id="{F34F98C5-CBCF-9D10-54FB-568B83E5CAA8}" v="4" dt="2024-03-26T19:45:50.533"/>
    <p1510:client id="{F6CD5CF5-29A4-5D00-C1E7-DA90C5589061}" v="119" dt="2024-03-26T20:44:01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66E90F5-476D-5309-C2E9-DDE6E6262B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213955-B7E5-05C4-21D0-EE4B5B645E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C1169-EB8A-4E82-833A-77AED85663E9}" type="datetimeFigureOut">
              <a:rPr lang="it-IT" smtClean="0"/>
              <a:t>27/03/2024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BE4D093-C08A-CEA9-84E2-F70A28366B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A105FE3-9864-D4FD-DF1D-F66D843C8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58965-A1E0-4D03-B999-DE07EA76DD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867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E0B7B-0A53-4992-9C13-F9BFE0EECCEE}" type="datetimeFigureOut">
              <a:rPr lang="it-IT" smtClean="0"/>
              <a:t>27/03/2024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94032-6B8A-457B-A657-7F3EEA2909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7671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Davide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3156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119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523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467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434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  <a:p>
            <a:endParaRPr lang="en-US" b="1">
              <a:latin typeface="Calibri"/>
              <a:cs typeface="Calibri"/>
            </a:endParaRPr>
          </a:p>
          <a:p>
            <a:r>
              <a:rPr lang="en-US" b="1">
                <a:latin typeface="Calibri"/>
                <a:cs typeface="Calibri"/>
              </a:rPr>
              <a:t>Prototyping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b="1">
                <a:latin typeface="Calibri"/>
                <a:cs typeface="Calibri"/>
              </a:rPr>
              <a:t>-&gt;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progetto</a:t>
            </a:r>
            <a:r>
              <a:rPr lang="en-US">
                <a:latin typeface="Calibri"/>
                <a:cs typeface="Calibri"/>
              </a:rPr>
              <a:t> come </a:t>
            </a:r>
            <a:r>
              <a:rPr lang="en-US" err="1">
                <a:latin typeface="Calibri"/>
                <a:cs typeface="Calibri"/>
              </a:rPr>
              <a:t>prototipo</a:t>
            </a:r>
            <a:endParaRPr lang="en-US">
              <a:latin typeface="Calibri"/>
              <a:cs typeface="Calibri"/>
            </a:endParaRPr>
          </a:p>
          <a:p>
            <a:r>
              <a:rPr lang="en-US" b="1">
                <a:latin typeface="Calibri"/>
                <a:cs typeface="Calibri"/>
              </a:rPr>
              <a:t>Time boxing -&gt; </a:t>
            </a:r>
            <a:r>
              <a:rPr lang="en-US">
                <a:latin typeface="Calibri"/>
                <a:cs typeface="Calibri"/>
              </a:rPr>
              <a:t>tante task a </a:t>
            </a:r>
            <a:r>
              <a:rPr lang="en-US" err="1">
                <a:latin typeface="Calibri"/>
                <a:cs typeface="Calibri"/>
              </a:rPr>
              <a:t>ciascun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membro</a:t>
            </a:r>
            <a:r>
              <a:rPr lang="en-US">
                <a:latin typeface="Calibri"/>
                <a:cs typeface="Calibri"/>
              </a:rPr>
              <a:t> del </a:t>
            </a:r>
            <a:r>
              <a:rPr lang="en-US" err="1">
                <a:latin typeface="Calibri"/>
                <a:cs typeface="Calibri"/>
              </a:rPr>
              <a:t>gruppo</a:t>
            </a:r>
            <a:r>
              <a:rPr lang="en-US">
                <a:latin typeface="Calibri"/>
                <a:cs typeface="Calibri"/>
              </a:rPr>
              <a:t> (issue poi PR)</a:t>
            </a:r>
          </a:p>
          <a:p>
            <a:r>
              <a:rPr lang="en-US" b="1" err="1">
                <a:latin typeface="Calibri"/>
                <a:cs typeface="Calibri"/>
              </a:rPr>
              <a:t>Processo</a:t>
            </a:r>
            <a:r>
              <a:rPr lang="en-US" b="1">
                <a:latin typeface="Calibri"/>
                <a:cs typeface="Calibri"/>
              </a:rPr>
              <a:t> di triage -&gt;</a:t>
            </a:r>
            <a:r>
              <a:rPr lang="en-US">
                <a:latin typeface="Calibri"/>
                <a:cs typeface="Calibri"/>
              </a:rPr>
              <a:t> dopo </a:t>
            </a:r>
            <a:r>
              <a:rPr lang="en-US" err="1">
                <a:latin typeface="Calibri"/>
                <a:cs typeface="Calibri"/>
              </a:rPr>
              <a:t>specifica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requisiti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tecnica</a:t>
            </a:r>
            <a:r>
              <a:rPr lang="en-US">
                <a:latin typeface="Calibri"/>
                <a:cs typeface="Calibri"/>
              </a:rPr>
              <a:t> </a:t>
            </a:r>
            <a:r>
              <a:rPr lang="en-US" err="1">
                <a:latin typeface="Calibri"/>
                <a:cs typeface="Calibri"/>
              </a:rPr>
              <a:t>MoSCoW</a:t>
            </a:r>
            <a:r>
              <a:rPr lang="en-US">
                <a:latin typeface="Calibri"/>
                <a:cs typeface="Calibri"/>
              </a:rPr>
              <a:t> (</a:t>
            </a:r>
            <a:r>
              <a:rPr lang="en-US" err="1">
                <a:latin typeface="Calibri"/>
                <a:cs typeface="Calibri"/>
              </a:rPr>
              <a:t>prioritizzazione</a:t>
            </a:r>
            <a:r>
              <a:rPr lang="en-US">
                <a:latin typeface="Calibri"/>
                <a:cs typeface="Calibri"/>
              </a:rPr>
              <a:t>)</a:t>
            </a:r>
            <a:endParaRPr lang="en-US">
              <a:latin typeface="Aptos" panose="02110004020202020204"/>
              <a:cs typeface="Calibri"/>
            </a:endParaRPr>
          </a:p>
          <a:p>
            <a:r>
              <a:rPr lang="en-US" b="1" err="1">
                <a:latin typeface="Calibri"/>
                <a:cs typeface="Calibri"/>
              </a:rPr>
              <a:t>Riunioni</a:t>
            </a:r>
            <a:r>
              <a:rPr lang="en-US" b="1">
                <a:latin typeface="Calibri"/>
                <a:cs typeface="Calibri"/>
              </a:rPr>
              <a:t> </a:t>
            </a:r>
            <a:r>
              <a:rPr lang="en-US" b="1" err="1">
                <a:latin typeface="Calibri"/>
                <a:cs typeface="Calibri"/>
              </a:rPr>
              <a:t>informali</a:t>
            </a:r>
            <a:r>
              <a:rPr lang="en-US" b="1">
                <a:latin typeface="Calibri"/>
                <a:cs typeface="Calibri"/>
              </a:rPr>
              <a:t> -&gt; </a:t>
            </a:r>
            <a:r>
              <a:rPr lang="en-US">
                <a:latin typeface="Calibri"/>
                <a:cs typeface="Calibri"/>
              </a:rPr>
              <a:t>per aggiornamenti </a:t>
            </a:r>
            <a:r>
              <a:rPr lang="en-US" err="1">
                <a:latin typeface="Calibri"/>
                <a:cs typeface="Calibri"/>
              </a:rPr>
              <a:t>su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avanzamento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progetto</a:t>
            </a:r>
            <a:r>
              <a:rPr lang="en-US">
                <a:latin typeface="Calibri"/>
                <a:cs typeface="Calibri"/>
              </a:rPr>
              <a:t> e </a:t>
            </a:r>
            <a:r>
              <a:rPr lang="en-US" err="1">
                <a:latin typeface="Calibri"/>
                <a:cs typeface="Calibri"/>
              </a:rPr>
              <a:t>assegnazione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compiti</a:t>
            </a:r>
            <a:endParaRPr lang="en-US">
              <a:latin typeface="Calibri"/>
              <a:cs typeface="Calibri"/>
            </a:endParaRPr>
          </a:p>
          <a:p>
            <a:r>
              <a:rPr lang="en-US" b="1">
                <a:latin typeface="Calibri"/>
                <a:cs typeface="Calibri"/>
              </a:rPr>
              <a:t>Pair programming -&gt;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soprattutto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nelle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fasi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più</a:t>
            </a:r>
            <a:r>
              <a:rPr lang="en-US">
                <a:latin typeface="Calibri"/>
                <a:cs typeface="Calibri"/>
              </a:rPr>
              <a:t> complicate di </a:t>
            </a:r>
            <a:r>
              <a:rPr lang="en-US" err="1">
                <a:latin typeface="Calibri"/>
                <a:cs typeface="Calibri"/>
              </a:rPr>
              <a:t>programmazione</a:t>
            </a:r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 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1061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255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919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Lorenzo</a:t>
            </a: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it-IT" b="1"/>
              <a:t>MVC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it-IT" i="1"/>
              <a:t>struttura modulare e scalabile</a:t>
            </a:r>
          </a:p>
          <a:p>
            <a:pPr marL="171450" indent="-171450">
              <a:buFont typeface="Calibri"/>
              <a:buChar char="-"/>
            </a:pPr>
            <a:r>
              <a:rPr lang="it-IT" i="1" err="1"/>
              <a:t>View</a:t>
            </a:r>
            <a:r>
              <a:rPr lang="it-IT" i="1"/>
              <a:t> e Controller accorpati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676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  <a:endParaRPr lang="it-IT"/>
          </a:p>
          <a:p>
            <a:endParaRPr lang="en-US" b="1"/>
          </a:p>
          <a:p>
            <a:pPr marL="171450" indent="-171450">
              <a:buFont typeface="Calibri"/>
              <a:buChar char="-"/>
            </a:pPr>
            <a:r>
              <a:rPr lang="en-US" b="1"/>
              <a:t>Dati </a:t>
            </a:r>
            <a:r>
              <a:rPr lang="en-US" b="1" err="1"/>
              <a:t>entità</a:t>
            </a:r>
            <a:r>
              <a:rPr lang="en-US"/>
              <a:t> - </a:t>
            </a:r>
            <a:r>
              <a:rPr lang="en-US" err="1"/>
              <a:t>classi</a:t>
            </a:r>
            <a:r>
              <a:rPr lang="en-US"/>
              <a:t> sotto </a:t>
            </a:r>
            <a:r>
              <a:rPr lang="en-US" i="1"/>
              <a:t>data</a:t>
            </a:r>
          </a:p>
          <a:p>
            <a:pPr marL="171450" indent="-171450">
              <a:buFont typeface="Calibri"/>
              <a:buChar char="-"/>
            </a:pPr>
            <a:r>
              <a:rPr lang="en-US" b="1"/>
              <a:t>Business logic</a:t>
            </a:r>
            <a:r>
              <a:rPr lang="en-US"/>
              <a:t> – </a:t>
            </a:r>
            <a:r>
              <a:rPr lang="en-US" b="1" err="1"/>
              <a:t>interfacce</a:t>
            </a:r>
            <a:r>
              <a:rPr lang="en-US" b="1"/>
              <a:t> </a:t>
            </a:r>
            <a:r>
              <a:rPr lang="en-US" b="1" err="1"/>
              <a:t>operazioni</a:t>
            </a:r>
            <a:endParaRPr lang="en-US" b="1"/>
          </a:p>
          <a:p>
            <a:pPr marL="171450" indent="-171450">
              <a:buFont typeface="Calibri,Sans-Serif"/>
              <a:buChar char="-"/>
            </a:pPr>
            <a:r>
              <a:rPr lang="en-US" b="1" err="1"/>
              <a:t>Persistenza</a:t>
            </a:r>
            <a:r>
              <a:rPr lang="en-US" b="1"/>
              <a:t> </a:t>
            </a:r>
            <a:r>
              <a:rPr lang="en-US" b="1" err="1"/>
              <a:t>dati</a:t>
            </a:r>
            <a:r>
              <a:rPr lang="en-US"/>
              <a:t> - </a:t>
            </a:r>
            <a:r>
              <a:rPr lang="en-US" err="1"/>
              <a:t>jOOQ</a:t>
            </a:r>
            <a:r>
              <a:rPr lang="en-US"/>
              <a:t> records</a:t>
            </a:r>
            <a:endParaRPr lang="en-US" err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539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</a:p>
          <a:p>
            <a:endParaRPr lang="en-US" b="1"/>
          </a:p>
          <a:p>
            <a:r>
              <a:rPr lang="en-US" b="1"/>
              <a:t>UI</a:t>
            </a:r>
            <a:r>
              <a:rPr lang="en-US"/>
              <a:t>: </a:t>
            </a:r>
            <a:r>
              <a:rPr lang="en-US" err="1"/>
              <a:t>vari</a:t>
            </a:r>
            <a:r>
              <a:rPr lang="en-US"/>
              <a:t> </a:t>
            </a:r>
            <a:r>
              <a:rPr lang="en-US" i="1" err="1"/>
              <a:t>JFrame</a:t>
            </a:r>
            <a:r>
              <a:rPr lang="en-US"/>
              <a:t>, </a:t>
            </a:r>
            <a:r>
              <a:rPr lang="en-US" i="1" err="1"/>
              <a:t>TableModel</a:t>
            </a:r>
            <a:r>
              <a:rPr lang="en-US"/>
              <a:t>, etc...</a:t>
            </a:r>
          </a:p>
          <a:p>
            <a:r>
              <a:rPr lang="en-US" b="1" i="1"/>
              <a:t>Fusione </a:t>
            </a:r>
            <a:r>
              <a:rPr lang="en-US" b="1" i="1" err="1"/>
              <a:t>dei</a:t>
            </a:r>
            <a:r>
              <a:rPr lang="en-US" b="1" i="1"/>
              <a:t> controller</a:t>
            </a:r>
          </a:p>
          <a:p>
            <a:r>
              <a:rPr lang="en-US" b="1" i="1" err="1"/>
              <a:t>Interazione</a:t>
            </a:r>
            <a:r>
              <a:rPr lang="en-US" b="1" i="1"/>
              <a:t> con </a:t>
            </a:r>
            <a:r>
              <a:rPr lang="en-US" b="1" i="1" err="1"/>
              <a:t>i</a:t>
            </a:r>
            <a:r>
              <a:rPr lang="en-US" b="1" i="1"/>
              <a:t> </a:t>
            </a:r>
            <a:r>
              <a:rPr lang="en-US" b="1" i="1" err="1"/>
              <a:t>modelli</a:t>
            </a:r>
          </a:p>
          <a:p>
            <a:r>
              <a:rPr lang="en-US"/>
              <a:t>NEXT SLIDE: DP Observer</a:t>
            </a:r>
            <a:endParaRPr lang="en-US" b="1" i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66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Davide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12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</a:p>
          <a:p>
            <a:endParaRPr lang="en-US" b="1"/>
          </a:p>
          <a:p>
            <a:pPr marL="171450" indent="-171450">
              <a:buFont typeface="Calibri"/>
              <a:buChar char="-"/>
            </a:pPr>
            <a:r>
              <a:rPr lang="en-US" b="1" err="1"/>
              <a:t>Nuove</a:t>
            </a:r>
            <a:r>
              <a:rPr lang="en-US" b="1"/>
              <a:t> UI </a:t>
            </a:r>
            <a:r>
              <a:rPr lang="en-US" b="1" err="1"/>
              <a:t>che</a:t>
            </a:r>
            <a:r>
              <a:rPr lang="en-US" b="1"/>
              <a:t> </a:t>
            </a:r>
            <a:r>
              <a:rPr lang="en-US" b="1" err="1"/>
              <a:t>si</a:t>
            </a:r>
            <a:r>
              <a:rPr lang="en-US" b="1"/>
              <a:t> </a:t>
            </a:r>
            <a:r>
              <a:rPr lang="en-US" b="1" err="1"/>
              <a:t>interfacciano</a:t>
            </a:r>
            <a:r>
              <a:rPr lang="en-US" b="1"/>
              <a:t> ai </a:t>
            </a:r>
            <a:r>
              <a:rPr lang="en-US" b="1" err="1"/>
              <a:t>modelli</a:t>
            </a:r>
            <a:r>
              <a:rPr lang="en-US" b="1"/>
              <a:t> </a:t>
            </a:r>
            <a:r>
              <a:rPr lang="en-US" b="1" err="1"/>
              <a:t>già</a:t>
            </a:r>
            <a:r>
              <a:rPr lang="en-US" b="1"/>
              <a:t> </a:t>
            </a:r>
            <a:r>
              <a:rPr lang="en-US" b="1" err="1"/>
              <a:t>creati</a:t>
            </a:r>
            <a:endParaRPr lang="en-US" b="1"/>
          </a:p>
          <a:p>
            <a:pPr marL="171450" indent="-171450">
              <a:buFont typeface="Calibri"/>
              <a:buChar char="-"/>
            </a:pPr>
            <a:r>
              <a:rPr lang="en-US" b="1"/>
              <a:t>Client/Server, micro-</a:t>
            </a:r>
            <a:r>
              <a:rPr lang="en-US" b="1" err="1"/>
              <a:t>servizi</a:t>
            </a:r>
            <a:r>
              <a:rPr lang="en-US" b="1"/>
              <a:t>, RESTful API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622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Davide</a:t>
            </a:r>
          </a:p>
          <a:p>
            <a:endParaRPr lang="en-US" b="1">
              <a:latin typeface="Calibri"/>
              <a:cs typeface="Calibri"/>
            </a:endParaRPr>
          </a:p>
          <a:p>
            <a:r>
              <a:rPr lang="en-US" b="1">
                <a:latin typeface="Calibri"/>
                <a:cs typeface="Calibri"/>
              </a:rPr>
              <a:t>NB (Singleton): unica </a:t>
            </a:r>
            <a:r>
              <a:rPr lang="en-US" b="1" err="1">
                <a:latin typeface="Calibri"/>
                <a:cs typeface="Calibri"/>
              </a:rPr>
              <a:t>istanza</a:t>
            </a:r>
            <a:r>
              <a:rPr lang="en-US" b="1">
                <a:latin typeface="Calibri"/>
                <a:cs typeface="Calibri"/>
              </a:rPr>
              <a:t> PER UNA DETERMINATA ENTITA'</a:t>
            </a:r>
            <a:r>
              <a:rPr lang="en-US">
                <a:latin typeface="Calibri"/>
                <a:cs typeface="Calibri"/>
              </a:rPr>
              <a:t>, ad </a:t>
            </a:r>
            <a:r>
              <a:rPr lang="en-US" err="1">
                <a:latin typeface="Calibri"/>
                <a:cs typeface="Calibri"/>
              </a:rPr>
              <a:t>esempio</a:t>
            </a:r>
            <a:r>
              <a:rPr lang="en-US">
                <a:latin typeface="Calibri"/>
                <a:cs typeface="Calibri"/>
              </a:rPr>
              <a:t>: PRODOTTO di ID = 1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73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Davide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215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Davide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0109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Lorenzo</a:t>
            </a:r>
          </a:p>
          <a:p>
            <a:endParaRPr lang="en-US" b="1">
              <a:latin typeface="Calibri"/>
              <a:cs typeface="Calibri"/>
            </a:endParaRPr>
          </a:p>
          <a:p>
            <a:r>
              <a:rPr lang="en-US" err="1">
                <a:latin typeface="Calibri"/>
                <a:cs typeface="Calibri"/>
              </a:rPr>
              <a:t>Panoramica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funzionalità</a:t>
            </a:r>
            <a:r>
              <a:rPr lang="en-US">
                <a:latin typeface="Calibri"/>
                <a:cs typeface="Calibri"/>
              </a:rPr>
              <a:t> SI/NO</a:t>
            </a:r>
          </a:p>
          <a:p>
            <a:r>
              <a:rPr lang="en-US">
                <a:latin typeface="Calibri"/>
                <a:cs typeface="Calibri"/>
              </a:rPr>
              <a:t>LOGIN -&gt; switch </a:t>
            </a:r>
            <a:r>
              <a:rPr lang="en-US" err="1">
                <a:latin typeface="Calibri"/>
                <a:cs typeface="Calibri"/>
              </a:rPr>
              <a:t>su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ruolo</a:t>
            </a:r>
            <a:r>
              <a:rPr lang="en-US">
                <a:latin typeface="Calibri"/>
                <a:cs typeface="Calibri"/>
              </a:rPr>
              <a:t> per </a:t>
            </a:r>
            <a:r>
              <a:rPr lang="en-US" err="1">
                <a:latin typeface="Calibri"/>
                <a:cs typeface="Calibri"/>
              </a:rPr>
              <a:t>autorizzazioni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384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532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  <a:endParaRPr lang="it-IT"/>
          </a:p>
          <a:p>
            <a:endParaRPr lang="it-IT"/>
          </a:p>
          <a:p>
            <a:r>
              <a:rPr lang="it-IT"/>
              <a:t>Tutti questi punti sono stati inseriti nella </a:t>
            </a:r>
            <a:r>
              <a:rPr lang="it-IT" b="1"/>
              <a:t>tabella del </a:t>
            </a:r>
            <a:r>
              <a:rPr lang="it-IT" b="1" err="1"/>
              <a:t>MoSCoW</a:t>
            </a:r>
            <a:r>
              <a:rPr lang="it-IT"/>
              <a:t> nel capitolo dell'ingegneria dei requisiti come </a:t>
            </a:r>
            <a:r>
              <a:rPr lang="it-IT" b="1" err="1"/>
              <a:t>won't</a:t>
            </a:r>
            <a:r>
              <a:rPr lang="it-IT" b="1"/>
              <a:t> </a:t>
            </a:r>
            <a:r>
              <a:rPr lang="it-IT" b="1" err="1"/>
              <a:t>have</a:t>
            </a:r>
            <a:endParaRPr lang="it-IT" b="1"/>
          </a:p>
          <a:p>
            <a:r>
              <a:rPr lang="it-IT"/>
              <a:t>ultimo punto =&gt; </a:t>
            </a:r>
            <a:r>
              <a:rPr lang="it-IT" err="1"/>
              <a:t>issue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1087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408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Davide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14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Davide</a:t>
            </a:r>
            <a:endParaRPr lang="it-IT"/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USE CASE DIAGRAM</a:t>
            </a:r>
            <a:endParaRPr lang="en-US"/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Casi </a:t>
            </a:r>
            <a:r>
              <a:rPr lang="en-US" err="1">
                <a:latin typeface="Calibri"/>
                <a:cs typeface="Calibri"/>
              </a:rPr>
              <a:t>d'uso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possibili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662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Davide</a:t>
            </a:r>
          </a:p>
          <a:p>
            <a:r>
              <a:rPr lang="en-US" b="1" err="1">
                <a:latin typeface="Calibri"/>
                <a:cs typeface="Calibri"/>
              </a:rPr>
              <a:t>Tempistiche</a:t>
            </a:r>
            <a:r>
              <a:rPr lang="en-US" b="1">
                <a:latin typeface="Calibri"/>
                <a:cs typeface="Calibri"/>
              </a:rPr>
              <a:t> RAD -&gt;</a:t>
            </a:r>
            <a:r>
              <a:rPr lang="en-US">
                <a:latin typeface="Calibri"/>
                <a:cs typeface="Calibri"/>
              </a:rPr>
              <a:t> molto </a:t>
            </a:r>
            <a:r>
              <a:rPr lang="en-US" err="1">
                <a:latin typeface="Calibri"/>
                <a:cs typeface="Calibri"/>
              </a:rPr>
              <a:t>rapide</a:t>
            </a:r>
            <a:r>
              <a:rPr lang="en-US">
                <a:latin typeface="Calibri"/>
                <a:cs typeface="Calibri"/>
              </a:rPr>
              <a:t> per via </a:t>
            </a:r>
            <a:r>
              <a:rPr lang="en-US" err="1">
                <a:latin typeface="Calibri"/>
                <a:cs typeface="Calibri"/>
              </a:rPr>
              <a:t>dell'utilizzo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delle</a:t>
            </a:r>
            <a:r>
              <a:rPr lang="en-US">
                <a:latin typeface="Calibri"/>
                <a:cs typeface="Calibri"/>
              </a:rPr>
              <a:t> time box (</a:t>
            </a:r>
            <a:r>
              <a:rPr lang="en-US" err="1">
                <a:latin typeface="Calibri"/>
                <a:cs typeface="Calibri"/>
              </a:rPr>
              <a:t>durata</a:t>
            </a:r>
            <a:r>
              <a:rPr lang="en-US">
                <a:latin typeface="Calibri"/>
                <a:cs typeface="Calibri"/>
              </a:rPr>
              <a:t> di circa 2/3 </a:t>
            </a:r>
            <a:r>
              <a:rPr lang="en-US" err="1">
                <a:latin typeface="Calibri"/>
                <a:cs typeface="Calibri"/>
              </a:rPr>
              <a:t>giorni</a:t>
            </a:r>
            <a:r>
              <a:rPr lang="en-US">
                <a:latin typeface="Calibri"/>
                <a:cs typeface="Calibri"/>
              </a:rPr>
              <a:t>). </a:t>
            </a:r>
            <a:endParaRPr lang="en-US"/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7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CLASS DIAGRAM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ENUM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CODICE FUNZIONANTE &gt; DOC COMPLETA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4180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ACTIVITY DIAGRAM</a:t>
            </a:r>
            <a:endParaRPr lang="en-US"/>
          </a:p>
          <a:p>
            <a:endParaRPr lang="en-US">
              <a:latin typeface="Calibri"/>
              <a:cs typeface="Calibri"/>
            </a:endParaRPr>
          </a:p>
          <a:p>
            <a:r>
              <a:rPr lang="en-US" b="1" err="1">
                <a:latin typeface="Calibri"/>
                <a:cs typeface="Calibri"/>
              </a:rPr>
              <a:t>Giornata</a:t>
            </a:r>
            <a:r>
              <a:rPr lang="en-US" b="1">
                <a:latin typeface="Calibri"/>
                <a:cs typeface="Calibri"/>
              </a:rPr>
              <a:t> </a:t>
            </a:r>
            <a:r>
              <a:rPr lang="en-US" b="1" err="1">
                <a:latin typeface="Calibri"/>
                <a:cs typeface="Calibri"/>
              </a:rPr>
              <a:t>lavorativa</a:t>
            </a:r>
            <a:r>
              <a:rPr lang="en-US" b="1">
                <a:latin typeface="Calibri"/>
                <a:cs typeface="Calibri"/>
              </a:rPr>
              <a:t> </a:t>
            </a:r>
            <a:r>
              <a:rPr lang="en-US" b="1" err="1">
                <a:latin typeface="Calibri"/>
                <a:cs typeface="Calibri"/>
              </a:rPr>
              <a:t>magazziniere</a:t>
            </a:r>
            <a:r>
              <a:rPr lang="en-US" b="1">
                <a:latin typeface="Calibri"/>
                <a:cs typeface="Calibri"/>
              </a:rPr>
              <a:t> -&gt;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gestione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movimentazioni</a:t>
            </a:r>
            <a:endParaRPr lang="en-US">
              <a:latin typeface="Calibri"/>
              <a:cs typeface="Calibri"/>
            </a:endParaRPr>
          </a:p>
          <a:p>
            <a:r>
              <a:rPr lang="en-US" b="1" err="1">
                <a:latin typeface="Calibri"/>
                <a:cs typeface="Calibri"/>
              </a:rPr>
              <a:t>Movimentazioni</a:t>
            </a:r>
            <a:r>
              <a:rPr lang="en-US" b="1">
                <a:latin typeface="Calibri"/>
                <a:cs typeface="Calibri"/>
              </a:rPr>
              <a:t> -&gt;</a:t>
            </a:r>
            <a:r>
              <a:rPr lang="en-US">
                <a:latin typeface="Calibri"/>
                <a:cs typeface="Calibri"/>
              </a:rPr>
              <a:t> è un </a:t>
            </a:r>
            <a:r>
              <a:rPr lang="en-US" err="1">
                <a:latin typeface="Calibri"/>
                <a:cs typeface="Calibri"/>
              </a:rPr>
              <a:t>oggetto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viene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ottenuto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recupera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lista</a:t>
            </a:r>
            <a:r>
              <a:rPr lang="en-US">
                <a:latin typeface="Calibri"/>
                <a:cs typeface="Calibri"/>
              </a:rPr>
              <a:t> mov. E </a:t>
            </a:r>
            <a:r>
              <a:rPr lang="en-US" err="1">
                <a:latin typeface="Calibri"/>
                <a:cs typeface="Calibri"/>
              </a:rPr>
              <a:t>viene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passato</a:t>
            </a:r>
            <a:r>
              <a:rPr lang="en-US">
                <a:latin typeface="Calibri"/>
                <a:cs typeface="Calibri"/>
              </a:rPr>
              <a:t> a </a:t>
            </a:r>
            <a:r>
              <a:rPr lang="en-US" err="1">
                <a:latin typeface="Calibri"/>
                <a:cs typeface="Calibri"/>
              </a:rPr>
              <a:t>scelta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movimentazione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443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Davide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STATE DIAGRAM</a:t>
            </a:r>
            <a:endParaRPr lang="en-US"/>
          </a:p>
          <a:p>
            <a:endParaRPr lang="en-US">
              <a:latin typeface="Calibri"/>
              <a:cs typeface="Calibri"/>
            </a:endParaRPr>
          </a:p>
          <a:p>
            <a:r>
              <a:rPr lang="en-US" err="1">
                <a:latin typeface="Calibri"/>
                <a:cs typeface="Calibri"/>
              </a:rPr>
              <a:t>Turno</a:t>
            </a:r>
            <a:r>
              <a:rPr lang="en-US">
                <a:latin typeface="Calibri"/>
                <a:cs typeface="Calibri"/>
              </a:rPr>
              <a:t> di un </a:t>
            </a:r>
            <a:r>
              <a:rPr lang="en-US" err="1">
                <a:latin typeface="Calibri"/>
                <a:cs typeface="Calibri"/>
              </a:rPr>
              <a:t>magazziniere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739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Lorenzo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SEQUENCE DIAGRAM </a:t>
            </a:r>
            <a:r>
              <a:rPr lang="en-US" err="1">
                <a:latin typeface="Calibri"/>
                <a:cs typeface="Calibri"/>
              </a:rPr>
              <a:t>su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b="1" err="1">
                <a:latin typeface="Calibri"/>
                <a:cs typeface="Calibri"/>
              </a:rPr>
              <a:t>creazione</a:t>
            </a:r>
            <a:r>
              <a:rPr lang="en-US" b="1">
                <a:latin typeface="Calibri"/>
                <a:cs typeface="Calibri"/>
              </a:rPr>
              <a:t> e </a:t>
            </a:r>
            <a:r>
              <a:rPr lang="en-US" b="1" err="1">
                <a:latin typeface="Calibri"/>
                <a:cs typeface="Calibri"/>
              </a:rPr>
              <a:t>gestione</a:t>
            </a:r>
            <a:r>
              <a:rPr lang="en-US" b="1">
                <a:latin typeface="Calibri"/>
                <a:cs typeface="Calibri"/>
              </a:rPr>
              <a:t> ORDINI</a:t>
            </a:r>
            <a:endParaRPr lang="en-US" b="1">
              <a:latin typeface="Aptos" panose="02110004020202020204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893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</a:p>
          <a:p>
            <a:endParaRPr lang="en-US" b="1"/>
          </a:p>
          <a:p>
            <a:pPr marL="171450" indent="-171450">
              <a:buFont typeface="Calibri"/>
              <a:buChar char="-"/>
            </a:pPr>
            <a:r>
              <a:rPr lang="en-US" b="1" err="1"/>
              <a:t>Scopo</a:t>
            </a:r>
            <a:endParaRPr lang="en-US" b="1"/>
          </a:p>
          <a:p>
            <a:pPr marL="171450" indent="-171450">
              <a:buFont typeface="Calibri"/>
              <a:buChar char="-"/>
            </a:pPr>
            <a:r>
              <a:rPr lang="en-US" b="1"/>
              <a:t>Bug vs </a:t>
            </a:r>
            <a:r>
              <a:rPr lang="en-US" b="1" err="1"/>
              <a:t>malfunzionamenti</a:t>
            </a:r>
            <a:endParaRPr lang="en-US" b="1"/>
          </a:p>
          <a:p>
            <a:pPr marL="171450" indent="-171450">
              <a:buFont typeface="Calibri"/>
              <a:buChar char="-"/>
            </a:pPr>
            <a:r>
              <a:rPr lang="en-US"/>
              <a:t>Per </a:t>
            </a:r>
            <a:r>
              <a:rPr lang="en-US" err="1"/>
              <a:t>scatenare</a:t>
            </a:r>
            <a:r>
              <a:rPr lang="en-US"/>
              <a:t> </a:t>
            </a:r>
            <a:r>
              <a:rPr lang="en-US" err="1"/>
              <a:t>malfunzionamenti</a:t>
            </a:r>
            <a:r>
              <a:rPr lang="en-US"/>
              <a:t>:</a:t>
            </a:r>
            <a:endParaRPr lang="en-US" b="1"/>
          </a:p>
          <a:p>
            <a:pPr marL="628650" lvl="1" indent="-171450">
              <a:buFont typeface="Courier New"/>
              <a:buChar char="o"/>
            </a:pPr>
            <a:r>
              <a:rPr lang="en-US" b="1" err="1"/>
              <a:t>Parametri</a:t>
            </a:r>
            <a:r>
              <a:rPr lang="en-US" b="1"/>
              <a:t> non </a:t>
            </a:r>
            <a:r>
              <a:rPr lang="en-US" b="1" err="1"/>
              <a:t>validi</a:t>
            </a:r>
            <a:endParaRPr lang="en-US" b="1"/>
          </a:p>
          <a:p>
            <a:pPr marL="628650" lvl="1" indent="-171450">
              <a:buFont typeface="Courier New"/>
              <a:buChar char="o"/>
            </a:pPr>
            <a:r>
              <a:rPr lang="en-US" b="1" err="1"/>
              <a:t>Operazioni</a:t>
            </a:r>
            <a:r>
              <a:rPr lang="en-US" b="1"/>
              <a:t> </a:t>
            </a:r>
            <a:r>
              <a:rPr lang="en-US" b="1" err="1"/>
              <a:t>illegali</a:t>
            </a:r>
            <a:endParaRPr lang="en-US" b="1"/>
          </a:p>
          <a:p>
            <a:pPr marL="628650" lvl="1" indent="-171450">
              <a:buFont typeface="Courier New"/>
              <a:buChar char="o"/>
            </a:pPr>
            <a:r>
              <a:rPr lang="en-US" b="1"/>
              <a:t>Buona </a:t>
            </a:r>
            <a:r>
              <a:rPr lang="en-US" b="1" err="1"/>
              <a:t>riscita</a:t>
            </a:r>
            <a:r>
              <a:rPr lang="en-US" b="1"/>
              <a:t> </a:t>
            </a:r>
            <a:r>
              <a:rPr lang="en-US" b="1" err="1"/>
              <a:t>scenari</a:t>
            </a:r>
            <a:r>
              <a:rPr lang="en-US" b="1"/>
              <a:t> </a:t>
            </a:r>
            <a:r>
              <a:rPr lang="en-US" b="1" err="1"/>
              <a:t>tipici</a:t>
            </a:r>
            <a:endParaRPr lang="en-US" b="1"/>
          </a:p>
          <a:p>
            <a:pPr marL="171450" indent="-171450">
              <a:buFont typeface="Calibri"/>
              <a:buChar char="-"/>
            </a:pPr>
            <a:r>
              <a:rPr lang="en-US" b="1"/>
              <a:t>INDIPENDENZA CASI DI TEST !!!</a:t>
            </a:r>
          </a:p>
          <a:p>
            <a:pPr lvl="1" indent="-171450">
              <a:buFont typeface="Courier New"/>
              <a:buChar char="o"/>
            </a:pPr>
            <a:r>
              <a:rPr lang="en-US"/>
              <a:t>Il </a:t>
            </a:r>
            <a:r>
              <a:rPr lang="en-US" b="1"/>
              <a:t>@BeforeEach</a:t>
            </a:r>
            <a:r>
              <a:rPr lang="en-US"/>
              <a:t> e </a:t>
            </a:r>
            <a:r>
              <a:rPr lang="en-US" b="1"/>
              <a:t>@AfterAll</a:t>
            </a:r>
          </a:p>
          <a:p>
            <a:endParaRPr lang="en-US" b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74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</a:p>
          <a:p>
            <a:endParaRPr lang="en-US" b="1"/>
          </a:p>
          <a:p>
            <a:r>
              <a:rPr lang="en-US" b="1" err="1"/>
              <a:t>Ruolo</a:t>
            </a:r>
            <a:r>
              <a:rPr lang="en-US" b="1"/>
              <a:t> </a:t>
            </a:r>
            <a:r>
              <a:rPr lang="en-US" b="1" err="1"/>
              <a:t>chiave</a:t>
            </a:r>
            <a:r>
              <a:rPr lang="en-US" b="1"/>
              <a:t> </a:t>
            </a:r>
            <a:r>
              <a:rPr lang="en-US" b="1" err="1"/>
              <a:t>dei</a:t>
            </a:r>
            <a:r>
              <a:rPr lang="en-US" b="1"/>
              <a:t> MODELLI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3186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</a:p>
          <a:p>
            <a:endParaRPr lang="en-US" b="1"/>
          </a:p>
          <a:p>
            <a:r>
              <a:rPr lang="en-US" b="1"/>
              <a:t>Coverage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110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Lorenzo</a:t>
            </a:r>
            <a:endParaRPr lang="it-IT"/>
          </a:p>
          <a:p>
            <a:endParaRPr lang="en-US" b="1"/>
          </a:p>
          <a:p>
            <a:pPr marL="171450" indent="-171450">
              <a:buFont typeface="Calibri"/>
              <a:buChar char="-"/>
            </a:pPr>
            <a:r>
              <a:rPr lang="en-US"/>
              <a:t>Pom.xml =&gt; test </a:t>
            </a:r>
            <a:r>
              <a:rPr lang="en-US" err="1"/>
              <a:t>durante</a:t>
            </a:r>
            <a:r>
              <a:rPr lang="en-US"/>
              <a:t> build</a:t>
            </a:r>
            <a:endParaRPr lang="en-US" b="1"/>
          </a:p>
          <a:p>
            <a:pPr marL="171450" indent="-171450">
              <a:buFont typeface="Calibri"/>
              <a:buChar char="-"/>
            </a:pPr>
            <a:r>
              <a:rPr lang="en-US"/>
              <a:t>Ad </a:t>
            </a:r>
            <a:r>
              <a:rPr lang="en-US" err="1"/>
              <a:t>ogni</a:t>
            </a:r>
            <a:r>
              <a:rPr lang="en-US"/>
              <a:t> PR/push </a:t>
            </a:r>
            <a:r>
              <a:rPr lang="en-US" err="1"/>
              <a:t>sul</a:t>
            </a:r>
            <a:r>
              <a:rPr lang="en-US"/>
              <a:t> main</a:t>
            </a:r>
          </a:p>
          <a:p>
            <a:pPr marL="171450" indent="-171450">
              <a:buFont typeface="Calibri"/>
              <a:buChar char="-"/>
            </a:pPr>
            <a:r>
              <a:rPr lang="en-US" b="1"/>
              <a:t>Ottimo feedback</a:t>
            </a:r>
            <a:r>
              <a:rPr lang="en-US"/>
              <a:t> | </a:t>
            </a:r>
            <a:r>
              <a:rPr lang="en-US" err="1"/>
              <a:t>ambiente</a:t>
            </a:r>
            <a:r>
              <a:rPr lang="en-US"/>
              <a:t> cloud </a:t>
            </a:r>
            <a:r>
              <a:rPr lang="en-US" b="1"/>
              <a:t>"sterile"</a:t>
            </a:r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967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Davide</a:t>
            </a:r>
          </a:p>
          <a:p>
            <a:r>
              <a:rPr lang="en-US" b="1" err="1">
                <a:latin typeface="Calibri"/>
                <a:cs typeface="Calibri"/>
              </a:rPr>
              <a:t>CodeTogether</a:t>
            </a:r>
            <a:r>
              <a:rPr lang="en-US" b="1">
                <a:latin typeface="Calibri"/>
                <a:cs typeface="Calibri"/>
              </a:rPr>
              <a:t> -&gt;</a:t>
            </a:r>
            <a:r>
              <a:rPr lang="en-US">
                <a:latin typeface="Calibri"/>
                <a:cs typeface="Calibri"/>
              </a:rPr>
              <a:t> pair programming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203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Davide</a:t>
            </a: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 b="1">
                <a:latin typeface="Calibri"/>
                <a:ea typeface="Calibri"/>
                <a:cs typeface="Calibri"/>
              </a:rPr>
              <a:t>JOOQ -&gt; </a:t>
            </a:r>
            <a:r>
              <a:rPr lang="en-US">
                <a:latin typeface="Calibri"/>
                <a:ea typeface="Calibri"/>
                <a:cs typeface="Calibri"/>
              </a:rPr>
              <a:t>per </a:t>
            </a:r>
            <a:r>
              <a:rPr lang="en-US" err="1">
                <a:latin typeface="Calibri"/>
                <a:ea typeface="Calibri"/>
                <a:cs typeface="Calibri"/>
              </a:rPr>
              <a:t>interfacciare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l'applicazione</a:t>
            </a:r>
            <a:r>
              <a:rPr lang="en-US">
                <a:latin typeface="Calibri"/>
                <a:ea typeface="Calibri"/>
                <a:cs typeface="Calibri"/>
              </a:rPr>
              <a:t> con il DB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4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Davide</a:t>
            </a:r>
          </a:p>
          <a:p>
            <a:r>
              <a:rPr lang="en-US" b="1" err="1"/>
              <a:t>JDepend</a:t>
            </a:r>
            <a:r>
              <a:rPr lang="en-US" b="1"/>
              <a:t> -&gt; </a:t>
            </a:r>
            <a:r>
              <a:rPr lang="en-US"/>
              <a:t>per la </a:t>
            </a:r>
            <a:r>
              <a:rPr lang="en-US" err="1"/>
              <a:t>misura</a:t>
            </a:r>
            <a:r>
              <a:rPr lang="en-US"/>
              <a:t> di </a:t>
            </a:r>
            <a:r>
              <a:rPr lang="en-US" err="1"/>
              <a:t>accoppiamento</a:t>
            </a:r>
            <a:r>
              <a:rPr lang="en-US"/>
              <a:t> </a:t>
            </a:r>
            <a:r>
              <a:rPr lang="en-US" err="1"/>
              <a:t>afferente</a:t>
            </a:r>
            <a:r>
              <a:rPr lang="en-US"/>
              <a:t>/</a:t>
            </a:r>
            <a:r>
              <a:rPr lang="en-US" err="1"/>
              <a:t>efferente</a:t>
            </a:r>
            <a:r>
              <a:rPr lang="en-US"/>
              <a:t> e </a:t>
            </a:r>
            <a:r>
              <a:rPr lang="en-US" err="1"/>
              <a:t>astrazione</a:t>
            </a:r>
            <a:endParaRPr lang="en-US"/>
          </a:p>
          <a:p>
            <a:r>
              <a:rPr lang="en-US" b="1"/>
              <a:t>Structure 101-&gt; </a:t>
            </a:r>
            <a:r>
              <a:rPr lang="en-US"/>
              <a:t>per la </a:t>
            </a:r>
            <a:r>
              <a:rPr lang="en-US" err="1"/>
              <a:t>rilevazione</a:t>
            </a:r>
            <a:r>
              <a:rPr lang="en-US"/>
              <a:t> di </a:t>
            </a:r>
            <a:r>
              <a:rPr lang="en-US" err="1"/>
              <a:t>eventuali</a:t>
            </a:r>
            <a:r>
              <a:rPr lang="en-US"/>
              <a:t> loop </a:t>
            </a:r>
            <a:r>
              <a:rPr lang="en-US" err="1"/>
              <a:t>all'interno</a:t>
            </a:r>
            <a:r>
              <a:rPr lang="en-US"/>
              <a:t> del </a:t>
            </a:r>
            <a:r>
              <a:rPr lang="en-US" err="1"/>
              <a:t>programma</a:t>
            </a:r>
            <a:r>
              <a:rPr lang="en-US"/>
              <a:t> e </a:t>
            </a:r>
            <a:r>
              <a:rPr lang="en-US" err="1"/>
              <a:t>dipendenze</a:t>
            </a:r>
            <a:endParaRPr lang="en-US"/>
          </a:p>
          <a:p>
            <a:r>
              <a:rPr lang="en-US" b="1" err="1"/>
              <a:t>Pandoc</a:t>
            </a:r>
            <a:r>
              <a:rPr lang="en-US" b="1"/>
              <a:t> -&gt; </a:t>
            </a:r>
            <a:r>
              <a:rPr lang="en-US" err="1"/>
              <a:t>Converte</a:t>
            </a:r>
            <a:r>
              <a:rPr lang="en-US"/>
              <a:t> prima da .md a latex e poi </a:t>
            </a:r>
            <a:r>
              <a:rPr lang="en-US" err="1"/>
              <a:t>successivamente</a:t>
            </a:r>
            <a:r>
              <a:rPr lang="en-US"/>
              <a:t> in pdf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80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1919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  <a:p>
            <a:r>
              <a:rPr lang="en-US">
                <a:latin typeface="Calibri"/>
                <a:ea typeface="Calibri"/>
                <a:cs typeface="Calibri"/>
              </a:rPr>
              <a:t>GIT come version controller</a:t>
            </a:r>
            <a:endParaRPr lang="en-US"/>
          </a:p>
          <a:p>
            <a:r>
              <a:rPr lang="en-US">
                <a:latin typeface="Calibri"/>
                <a:ea typeface="Calibri"/>
                <a:cs typeface="Calibri"/>
              </a:rPr>
              <a:t>Repo </a:t>
            </a:r>
            <a:r>
              <a:rPr lang="en-US" err="1">
                <a:latin typeface="Calibri"/>
                <a:ea typeface="Calibri"/>
                <a:cs typeface="Calibri"/>
              </a:rPr>
              <a:t>su</a:t>
            </a:r>
            <a:r>
              <a:rPr lang="en-US">
                <a:latin typeface="Calibri"/>
                <a:ea typeface="Calibri"/>
                <a:cs typeface="Calibri"/>
              </a:rPr>
              <a:t> GitHub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SIA CODICE CHE DOCs, </a:t>
            </a:r>
            <a:r>
              <a:rPr lang="en-US" err="1">
                <a:latin typeface="Calibri"/>
                <a:ea typeface="Calibri"/>
                <a:cs typeface="Calibri"/>
              </a:rPr>
              <a:t>questa</a:t>
            </a:r>
            <a:r>
              <a:rPr lang="en-US">
                <a:latin typeface="Calibri"/>
                <a:ea typeface="Calibri"/>
                <a:cs typeface="Calibri"/>
              </a:rPr>
              <a:t> in MARKDOWN =&gt; </a:t>
            </a:r>
            <a:r>
              <a:rPr lang="en-US" err="1">
                <a:latin typeface="Calibri"/>
                <a:ea typeface="Calibri"/>
                <a:cs typeface="Calibri"/>
              </a:rPr>
              <a:t>integrazione</a:t>
            </a:r>
            <a:r>
              <a:rPr lang="en-US">
                <a:latin typeface="Calibri"/>
                <a:ea typeface="Calibri"/>
                <a:cs typeface="Calibri"/>
              </a:rPr>
              <a:t> con git :)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047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Massi</a:t>
            </a:r>
            <a:endParaRPr lang="it-IT"/>
          </a:p>
          <a:p>
            <a:r>
              <a:rPr lang="en-US">
                <a:latin typeface="Calibri"/>
                <a:cs typeface="Calibri"/>
              </a:rPr>
              <a:t>Slide per </a:t>
            </a:r>
            <a:r>
              <a:rPr lang="en-US" err="1">
                <a:latin typeface="Calibri"/>
                <a:cs typeface="Calibri"/>
              </a:rPr>
              <a:t>mostrare</a:t>
            </a:r>
            <a:r>
              <a:rPr lang="en-US">
                <a:latin typeface="Calibri"/>
                <a:cs typeface="Calibri"/>
              </a:rPr>
              <a:t> come </a:t>
            </a:r>
            <a:r>
              <a:rPr lang="en-US" err="1">
                <a:latin typeface="Calibri"/>
                <a:cs typeface="Calibri"/>
              </a:rPr>
              <a:t>l'utilizzo</a:t>
            </a:r>
            <a:r>
              <a:rPr lang="en-US">
                <a:latin typeface="Calibri"/>
                <a:cs typeface="Calibri"/>
              </a:rPr>
              <a:t> di markdown </a:t>
            </a:r>
            <a:r>
              <a:rPr lang="en-US" err="1">
                <a:latin typeface="Calibri"/>
                <a:cs typeface="Calibri"/>
              </a:rPr>
              <a:t>sia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stata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una</a:t>
            </a:r>
            <a:r>
              <a:rPr lang="en-US">
                <a:latin typeface="Calibri"/>
                <a:cs typeface="Calibri"/>
              </a:rPr>
              <a:t> buona </a:t>
            </a:r>
            <a:r>
              <a:rPr lang="en-US" err="1">
                <a:latin typeface="Calibri"/>
                <a:cs typeface="Calibri"/>
              </a:rPr>
              <a:t>scelta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dato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che</a:t>
            </a:r>
            <a:r>
              <a:rPr lang="en-US">
                <a:latin typeface="Calibri"/>
                <a:cs typeface="Calibri"/>
              </a:rPr>
              <a:t> è </a:t>
            </a:r>
            <a:r>
              <a:rPr lang="en-US" err="1">
                <a:latin typeface="Calibri"/>
                <a:cs typeface="Calibri"/>
              </a:rPr>
              <a:t>integrato</a:t>
            </a:r>
            <a:r>
              <a:rPr lang="en-US">
                <a:latin typeface="Calibri"/>
                <a:cs typeface="Calibri"/>
              </a:rPr>
              <a:t> molto bene </a:t>
            </a:r>
            <a:r>
              <a:rPr lang="en-US" err="1">
                <a:latin typeface="Calibri"/>
                <a:cs typeface="Calibri"/>
              </a:rPr>
              <a:t>su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github</a:t>
            </a:r>
            <a:r>
              <a:rPr lang="en-US">
                <a:latin typeface="Calibri"/>
                <a:cs typeface="Calibri"/>
              </a:rPr>
              <a:t> e </a:t>
            </a:r>
            <a:r>
              <a:rPr lang="en-US" err="1">
                <a:latin typeface="Calibri"/>
                <a:cs typeface="Calibri"/>
              </a:rPr>
              <a:t>mostra</a:t>
            </a:r>
            <a:r>
              <a:rPr lang="en-US">
                <a:latin typeface="Calibri"/>
                <a:cs typeface="Calibri"/>
              </a:rPr>
              <a:t> tutti I </a:t>
            </a:r>
            <a:r>
              <a:rPr lang="en-US" err="1">
                <a:latin typeface="Calibri"/>
                <a:cs typeface="Calibri"/>
              </a:rPr>
              <a:t>vari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cambiamenti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94032-6B8A-457B-A657-7F3EEA29091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59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5A78DB-80EB-7BA2-5F36-585E17FD6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13A457-EEB1-1148-A08A-8FF068EB4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2D5F7A-3326-F2A9-9A48-18374079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3375-E575-441A-9DA6-5AF15D7A967B}" type="datetime1">
              <a:rPr lang="it-IT" smtClean="0"/>
              <a:t>27/03/2024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5CC39D-59F8-E964-D269-2E4934042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B264C5-75BB-88D7-FF2B-D925BCCA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47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A298C0-F97F-FD1E-33C9-0E246008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52ADD-8277-8A1F-A22E-31CBC050B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BD3B2F-631C-3326-FC86-62A656A1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4BEC-38CD-4D09-993C-6AA29D4128BF}" type="datetime1">
              <a:rPr lang="it-IT" smtClean="0"/>
              <a:t>27/03/2024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80029F-2B60-E07A-89C9-AE018F878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BDFB2B-51AB-062E-3092-6A7A1AA7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26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50D2B50-06CD-0F44-F5A8-28DB05D2A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ED23841-5A5E-9DFB-EAFE-664347ADB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2A9E-B1CF-ED4F-74E3-9A4CE923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5CE8-F38E-4BB7-96BE-371D3C817C4D}" type="datetime1">
              <a:rPr lang="it-IT" smtClean="0"/>
              <a:t>27/03/2024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364E33-62DF-CA23-A173-770E4A66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82002A-E2A2-AAB2-9112-658751B2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111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2AB16D-4D2D-D62C-8F71-F7667A45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680995-3E1F-5850-6BCA-132D7D8ED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480A6A-716D-D3DC-C478-609C873A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FDD91-C4D3-4748-B370-BE64FAEE2446}" type="datetime1">
              <a:rPr lang="it-IT" smtClean="0"/>
              <a:t>27/03/2024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373160-DDF4-1314-5E65-50CDF3C5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6B557B-EED2-8C35-4B3A-11BF6E2A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673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99E62-21E4-5F1E-E657-5E1A8656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5E305E-71E5-09E3-A711-ACAAE752B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0DE0A1-ACB3-7726-969F-705A2BB0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2BDA-626B-4A12-AB61-36130DF0D722}" type="datetime1">
              <a:rPr lang="it-IT" smtClean="0"/>
              <a:t>27/03/2024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8BD8AF-25CF-E081-99A2-CE1D293A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9D3967-8A97-AE54-B00B-671F66D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579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66D3C-EB2C-5666-4995-985CBCB5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6B35A0-8B17-73DD-5AFD-4AFDDCC5D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BC4FDA2-5AC7-3628-49A4-97FF02A77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A5966E-6F64-6655-40FA-3C9C3703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7C75-B9E6-48AB-961A-CA4EEC324706}" type="datetime1">
              <a:rPr lang="it-IT" smtClean="0"/>
              <a:t>27/03/2024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6B5EA0-1561-57ED-76F9-732FD17D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5357B3-6A49-4A6B-F4F6-A9870808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95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3145A-10D5-DEE9-D175-9D331724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491C98-6A3C-6182-E6A4-C4C577BBB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C6C0DE5-A713-18E6-5BC0-7DD4EAA38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138E26B-B1E3-C285-0C88-177096042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3591AB-5537-EF05-7E50-07A3CF931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7C8A645-D306-68E1-7EF9-B02ED1E00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CB6E-CC30-42C5-A2A6-1F010B9DF1FD}" type="datetime1">
              <a:rPr lang="it-IT" smtClean="0"/>
              <a:t>27/03/2024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1F16903-9F61-72D1-8219-F49D7A2C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5946EEE-9022-593C-BAB3-B14FB4DE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232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6FDC1D-A79D-F509-DB1B-4591EFBA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7E66A3-856F-D558-3864-03C1937E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9CCC-FC10-4764-BB15-962C511DE5CC}" type="datetime1">
              <a:rPr lang="it-IT" smtClean="0"/>
              <a:t>27/03/2024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16C9FD3-2777-AD3C-5956-38D01FA6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854EC5-7151-AB80-30BF-429FF394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778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77966F9-9DA0-1410-C77B-C4B989B92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FBC7B-D3B7-4EFD-B997-40DE12589EB5}" type="datetime1">
              <a:rPr lang="it-IT" smtClean="0"/>
              <a:t>27/03/2024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940ABA7-DE92-0982-F6D2-0FB0D241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991CC6-D82B-AE67-F355-B02C8022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706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83BAA8-69D9-4E30-3B64-9C15AF7F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D1EE0F-E45E-A6E1-2566-2EC2939A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D22359-B31F-B553-F3FD-D443C91BA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887373-16B5-0ED8-6400-78791CF3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32315-B9D7-4706-900C-A0215D6437AE}" type="datetime1">
              <a:rPr lang="it-IT" smtClean="0"/>
              <a:t>27/03/2024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64BA31-2C7A-0D05-D1BF-ACD8F7DF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FAC1BA-DCEC-7193-8D31-81D4C33D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464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64D11E-9990-CD47-6A74-222C0B66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6832C13-011F-2DD9-B729-C0833DFCD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0ED511-EDA0-191D-0931-705846E6A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F4AC306-FEC2-DA2D-4988-189336CF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EBD61-F531-46AE-9974-F1D647C54501}" type="datetime1">
              <a:rPr lang="it-IT" smtClean="0"/>
              <a:t>27/03/2024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7A85EE-E50E-4FCB-C01A-DC019AA7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CB59B1-A978-B13C-2E70-67DA5E7FC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809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0ED3FA-B9B7-9393-7F7F-578DA86D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5A0D01-A123-8268-DC01-621852E1A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FE699B-20F7-41AB-3920-35F2AF265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0A89E7-BFE2-41BB-A986-55ED6D70ACD6}" type="datetime1">
              <a:rPr lang="it-IT" smtClean="0"/>
              <a:t>27/03/2024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DEE032-2DEB-0B36-836F-CFCD2D15D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512CA3-35F8-527F-54EB-2B5502D3C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369E59-4D8F-4898-890C-7090559E67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45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pngall.com/green-tick-pn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pngall.com/green-tick-pn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lobaba.blogspot.com/2015/04/ortografia-el-uso-de-la-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sqlitebrowser.org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5AF65DBD-8D20-BF7F-BCB6-742194EB757E}"/>
              </a:ext>
            </a:extLst>
          </p:cNvPr>
          <p:cNvGrpSpPr/>
          <p:nvPr/>
        </p:nvGrpSpPr>
        <p:grpSpPr>
          <a:xfrm>
            <a:off x="495080" y="3920288"/>
            <a:ext cx="10537878" cy="2695108"/>
            <a:chOff x="605369" y="2907631"/>
            <a:chExt cx="10537878" cy="2695108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9EA3509-6A4A-79AA-31A2-AF58F8263C3A}"/>
                </a:ext>
              </a:extLst>
            </p:cNvPr>
            <p:cNvSpPr txBox="1"/>
            <p:nvPr/>
          </p:nvSpPr>
          <p:spPr>
            <a:xfrm>
              <a:off x="605369" y="4029971"/>
              <a:ext cx="4094961" cy="157276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n-US" sz="2000">
                  <a:solidFill>
                    <a:schemeClr val="bg1">
                      <a:lumMod val="50000"/>
                    </a:schemeClr>
                  </a:solidFill>
                </a:rPr>
                <a:t>Brambilla Davide - 1080752</a:t>
              </a:r>
            </a:p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n-US" sz="2000" err="1">
                  <a:solidFill>
                    <a:schemeClr val="bg1">
                      <a:lumMod val="50000"/>
                    </a:schemeClr>
                  </a:solidFill>
                </a:rPr>
                <a:t>Brivio</a:t>
              </a:r>
              <a:r>
                <a:rPr lang="en-US" sz="2000">
                  <a:solidFill>
                    <a:schemeClr val="bg1">
                      <a:lumMod val="50000"/>
                    </a:schemeClr>
                  </a:solidFill>
                </a:rPr>
                <a:t> Lorenzo - 1073423</a:t>
              </a:r>
            </a:p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n-US" sz="2000">
                  <a:solidFill>
                    <a:schemeClr val="bg1">
                      <a:lumMod val="50000"/>
                    </a:schemeClr>
                  </a:solidFill>
                </a:rPr>
                <a:t>Gervasoni Massimiliano - </a:t>
              </a:r>
              <a:r>
                <a:rPr lang="en-US" sz="2000">
                  <a:solidFill>
                    <a:schemeClr val="bg1">
                      <a:lumMod val="50000"/>
                    </a:schemeClr>
                  </a:solidFill>
                  <a:ea typeface="+mn-lt"/>
                  <a:cs typeface="+mn-lt"/>
                </a:rPr>
                <a:t>1069211</a:t>
              </a:r>
            </a:p>
          </p:txBody>
        </p:sp>
        <p:sp>
          <p:nvSpPr>
            <p:cNvPr id="3" name="Sottotitolo 2">
              <a:extLst>
                <a:ext uri="{FF2B5EF4-FFF2-40B4-BE49-F238E27FC236}">
                  <a16:creationId xmlns:a16="http://schemas.microsoft.com/office/drawing/2014/main" id="{E5458797-CFF3-3CD5-7BC8-3EC77C584B75}"/>
                </a:ext>
              </a:extLst>
            </p:cNvPr>
            <p:cNvSpPr>
              <a:spLocks/>
            </p:cNvSpPr>
            <p:nvPr/>
          </p:nvSpPr>
          <p:spPr>
            <a:xfrm>
              <a:off x="627647" y="2907631"/>
              <a:ext cx="10515600" cy="865312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/>
            <a:p>
              <a:pPr defTabSz="521208">
                <a:spcAft>
                  <a:spcPts val="600"/>
                </a:spcAft>
              </a:pPr>
              <a:r>
                <a:rPr lang="it-IT" sz="2000" kern="1200"/>
                <a:t>Progetto di </a:t>
              </a:r>
              <a:r>
                <a:rPr lang="it-IT" sz="2000"/>
                <a:t>Ingegneria</a:t>
              </a:r>
              <a:r>
                <a:rPr lang="it-IT" sz="2000" kern="1200"/>
                <a:t> del </a:t>
              </a:r>
              <a:r>
                <a:rPr lang="it-IT" sz="2000"/>
                <a:t>Software</a:t>
              </a:r>
              <a:endParaRPr lang="it-IT" sz="2000" kern="1200"/>
            </a:p>
            <a:p>
              <a:pPr defTabSz="521208">
                <a:spcAft>
                  <a:spcPts val="600"/>
                </a:spcAft>
              </a:pPr>
              <a:r>
                <a:rPr lang="it-IT" sz="2000" kern="1200"/>
                <a:t>A.A. </a:t>
              </a:r>
              <a:r>
                <a:rPr lang="it-IT" sz="2000"/>
                <a:t>2023-2024</a:t>
              </a:r>
            </a:p>
          </p:txBody>
        </p:sp>
      </p:grpSp>
      <p:pic>
        <p:nvPicPr>
          <p:cNvPr id="25" name="Immagine 24" descr="Immagine che contiene Carattere, logo, Elementi grafici, Blu elettrico&#10;&#10;Descrizione generata automaticamente">
            <a:extLst>
              <a:ext uri="{FF2B5EF4-FFF2-40B4-BE49-F238E27FC236}">
                <a16:creationId xmlns:a16="http://schemas.microsoft.com/office/drawing/2014/main" id="{EA80D2A3-532D-1A65-DD2A-CC59D6539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1" b="-617"/>
          <a:stretch/>
        </p:blipFill>
        <p:spPr>
          <a:xfrm>
            <a:off x="405753" y="1837801"/>
            <a:ext cx="5000698" cy="16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9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49EF07-3F87-42A0-6E9F-113B0D50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10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BA2F0D-64D1-F894-5A67-ABE8E15B6F04}"/>
              </a:ext>
            </a:extLst>
          </p:cNvPr>
          <p:cNvSpPr txBox="1"/>
          <p:nvPr/>
        </p:nvSpPr>
        <p:spPr>
          <a:xfrm>
            <a:off x="6747983" y="489393"/>
            <a:ext cx="49242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000" i="1" err="1">
                <a:solidFill>
                  <a:schemeClr val="accent2"/>
                </a:solidFill>
                <a:ea typeface="+mn-lt"/>
                <a:cs typeface="+mn-lt"/>
              </a:rPr>
              <a:t>Uso</a:t>
            </a:r>
            <a:r>
              <a:rPr lang="en-US" sz="4000" i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en-US" sz="4000" i="1" err="1">
                <a:solidFill>
                  <a:schemeClr val="accent2"/>
                </a:solidFill>
                <a:ea typeface="+mn-lt"/>
                <a:cs typeface="+mn-lt"/>
              </a:rPr>
              <a:t>dei</a:t>
            </a:r>
            <a:r>
              <a:rPr lang="en-US" sz="4000" i="1">
                <a:solidFill>
                  <a:schemeClr val="accent2"/>
                </a:solidFill>
                <a:ea typeface="+mn-lt"/>
                <a:cs typeface="+mn-lt"/>
              </a:rPr>
              <a:t> branch</a:t>
            </a:r>
            <a:endParaRPr lang="it-IT">
              <a:solidFill>
                <a:schemeClr val="accent2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EBFEA6-7B85-110F-DFFF-123BB6DB36E2}"/>
              </a:ext>
            </a:extLst>
          </p:cNvPr>
          <p:cNvSpPr txBox="1"/>
          <p:nvPr/>
        </p:nvSpPr>
        <p:spPr>
          <a:xfrm>
            <a:off x="6919778" y="2227706"/>
            <a:ext cx="474828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2000">
                <a:solidFill>
                  <a:srgbClr val="000000"/>
                </a:solidFill>
                <a:latin typeface="Aptos"/>
                <a:cs typeface="Segoe UI"/>
              </a:rPr>
              <a:t>Sono stati utilizzati i </a:t>
            </a:r>
            <a:r>
              <a:rPr lang="it-IT" sz="2000" b="1" i="1" err="1">
                <a:solidFill>
                  <a:srgbClr val="000000"/>
                </a:solidFill>
                <a:latin typeface="Aptos"/>
                <a:cs typeface="Segoe UI"/>
              </a:rPr>
              <a:t>branch</a:t>
            </a:r>
            <a:r>
              <a:rPr lang="it-IT" sz="2000">
                <a:solidFill>
                  <a:srgbClr val="000000"/>
                </a:solidFill>
                <a:latin typeface="Aptos"/>
                <a:cs typeface="Segoe UI"/>
              </a:rPr>
              <a:t> per poter introdurre modifiche senza interferire con il lavoro altrui e per non intaccare il ramo principale (</a:t>
            </a:r>
            <a:r>
              <a:rPr lang="it-IT" sz="2000" err="1">
                <a:solidFill>
                  <a:srgbClr val="000000"/>
                </a:solidFill>
                <a:latin typeface="Aptos"/>
                <a:cs typeface="Segoe UI"/>
              </a:rPr>
              <a:t>main</a:t>
            </a:r>
            <a:r>
              <a:rPr lang="it-IT" sz="2000">
                <a:solidFill>
                  <a:srgbClr val="000000"/>
                </a:solidFill>
                <a:latin typeface="Aptos"/>
                <a:cs typeface="Segoe UI"/>
              </a:rPr>
              <a:t>) con modifiche non definitive.</a:t>
            </a:r>
            <a:endParaRPr lang="en-US" sz="2000">
              <a:solidFill>
                <a:srgbClr val="000000"/>
              </a:solidFill>
              <a:latin typeface="Aptos"/>
              <a:cs typeface="Segoe UI"/>
            </a:endParaRPr>
          </a:p>
          <a:p>
            <a:pPr algn="r"/>
            <a:endParaRPr lang="it-IT" sz="2000">
              <a:solidFill>
                <a:srgbClr val="000000"/>
              </a:solidFill>
              <a:latin typeface="Aptos"/>
              <a:cs typeface="Segoe UI"/>
            </a:endParaRPr>
          </a:p>
          <a:p>
            <a:pPr algn="r"/>
            <a:r>
              <a:rPr lang="it-IT" sz="2000">
                <a:solidFill>
                  <a:srgbClr val="000000"/>
                </a:solidFill>
                <a:latin typeface="Aptos"/>
                <a:cs typeface="Segoe UI"/>
              </a:rPr>
              <a:t>Così facendo siamo riusciti a lavorare in parallelo su diverse feature limitando il numero di conflitti.</a:t>
            </a:r>
          </a:p>
        </p:txBody>
      </p:sp>
    </p:spTree>
    <p:extLst>
      <p:ext uri="{BB962C8B-B14F-4D97-AF65-F5344CB8AC3E}">
        <p14:creationId xmlns:p14="http://schemas.microsoft.com/office/powerpoint/2010/main" val="27597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B9931F-D465-76CF-DC66-04DF6ED0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11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98A0A88-F96C-0F76-0178-5495B2234FFA}"/>
              </a:ext>
            </a:extLst>
          </p:cNvPr>
          <p:cNvSpPr txBox="1">
            <a:spLocks/>
          </p:cNvSpPr>
          <p:nvPr/>
        </p:nvSpPr>
        <p:spPr>
          <a:xfrm>
            <a:off x="7203350" y="512846"/>
            <a:ext cx="4569995" cy="6921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000" i="1" err="1">
                <a:solidFill>
                  <a:schemeClr val="accent2"/>
                </a:solidFill>
                <a:ea typeface="+mj-lt"/>
                <a:cs typeface="+mj-lt"/>
              </a:rPr>
              <a:t>Issue</a:t>
            </a:r>
            <a:r>
              <a:rPr lang="it-IT" sz="4000" i="1">
                <a:solidFill>
                  <a:schemeClr val="accent2"/>
                </a:solidFill>
                <a:ea typeface="+mj-lt"/>
                <a:cs typeface="+mj-lt"/>
              </a:rPr>
              <a:t> e PR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8E8A04-88A7-8AB5-9076-2C0A958FDB2C}"/>
              </a:ext>
            </a:extLst>
          </p:cNvPr>
          <p:cNvSpPr txBox="1"/>
          <p:nvPr/>
        </p:nvSpPr>
        <p:spPr>
          <a:xfrm>
            <a:off x="7283043" y="1762633"/>
            <a:ext cx="4536557" cy="40421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1000"/>
              </a:spcBef>
            </a:pPr>
            <a:r>
              <a:rPr lang="it-IT" sz="2000"/>
              <a:t>Sono stati creati numerosi </a:t>
            </a:r>
            <a:r>
              <a:rPr lang="it-IT" sz="2000" b="1" i="1" err="1"/>
              <a:t>issue</a:t>
            </a:r>
            <a:r>
              <a:rPr lang="it-IT" sz="2000" b="1" i="1"/>
              <a:t> </a:t>
            </a:r>
            <a:r>
              <a:rPr lang="it-IT" sz="2000"/>
              <a:t>durante lo sviluppo dell'applicazione.</a:t>
            </a:r>
            <a:endParaRPr lang="it-IT"/>
          </a:p>
          <a:p>
            <a:pPr algn="r">
              <a:spcBef>
                <a:spcPts val="1000"/>
              </a:spcBef>
            </a:pPr>
            <a:r>
              <a:rPr lang="it-IT" sz="2000"/>
              <a:t>Questi hanno permesso di </a:t>
            </a:r>
            <a:r>
              <a:rPr lang="it-IT" sz="2000" i="1"/>
              <a:t>descrivere e tracciare</a:t>
            </a:r>
            <a:r>
              <a:rPr lang="it-IT" sz="2000"/>
              <a:t> le modifiche da apportare al progetto e di dare spazio a </a:t>
            </a:r>
            <a:r>
              <a:rPr lang="it-IT" sz="2000" i="1"/>
              <a:t>discussioni </a:t>
            </a:r>
            <a:r>
              <a:rPr lang="it-IT" sz="2000"/>
              <a:t>in merito, il tutto comodamente integrato nell'interfaccia web di GitHub.</a:t>
            </a:r>
            <a:endParaRPr lang="it-IT"/>
          </a:p>
          <a:p>
            <a:pPr algn="r">
              <a:spcBef>
                <a:spcPts val="1000"/>
              </a:spcBef>
            </a:pPr>
            <a:r>
              <a:rPr lang="it-IT" sz="2000"/>
              <a:t>Inoltre, per approvare le modifiche implementate, abbiamo utilizzato le </a:t>
            </a:r>
            <a:r>
              <a:rPr lang="it-IT" sz="2000" b="1" i="1"/>
              <a:t>pull </a:t>
            </a:r>
            <a:r>
              <a:rPr lang="it-IT" sz="2000" b="1" i="1" err="1"/>
              <a:t>request</a:t>
            </a:r>
            <a:r>
              <a:rPr lang="it-IT" sz="2000"/>
              <a:t>, le quali hanno dato spazio a discussioni sulle modifiche sottoposte.</a:t>
            </a:r>
          </a:p>
        </p:txBody>
      </p:sp>
    </p:spTree>
    <p:extLst>
      <p:ext uri="{BB962C8B-B14F-4D97-AF65-F5344CB8AC3E}">
        <p14:creationId xmlns:p14="http://schemas.microsoft.com/office/powerpoint/2010/main" val="114934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29" y="460543"/>
            <a:ext cx="2234671" cy="6791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i="1">
                <a:solidFill>
                  <a:schemeClr val="accent2"/>
                </a:solidFill>
                <a:ea typeface="+mj-lt"/>
                <a:cs typeface="+mj-lt"/>
              </a:rPr>
              <a:t>Review</a:t>
            </a:r>
            <a:endParaRPr lang="en-US" sz="4000" i="1">
              <a:solidFill>
                <a:schemeClr val="accent2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ADFD40-B1A5-43F2-4103-7BF9F674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12</a:t>
            </a:fld>
            <a:endParaRPr lang="it-IT"/>
          </a:p>
        </p:txBody>
      </p:sp>
      <p:pic>
        <p:nvPicPr>
          <p:cNvPr id="11" name="Immagine 10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50F020C-E316-7EBA-F87C-BF12265D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77" y="459205"/>
            <a:ext cx="5718047" cy="5899483"/>
          </a:xfrm>
          <a:prstGeom prst="rect">
            <a:avLst/>
          </a:prstGeo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9870E24-BD3F-5979-FD34-4155E178C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7854" y="1905000"/>
            <a:ext cx="4869745" cy="33735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>
                <a:solidFill>
                  <a:srgbClr val="111111"/>
                </a:solidFill>
                <a:ea typeface="+mn-lt"/>
                <a:cs typeface="+mn-lt"/>
              </a:rPr>
              <a:t>Durante la fase di revisione delle </a:t>
            </a:r>
            <a:r>
              <a:rPr lang="it-IT" sz="2000" b="1" i="1">
                <a:solidFill>
                  <a:srgbClr val="111111"/>
                </a:solidFill>
                <a:ea typeface="+mn-lt"/>
                <a:cs typeface="+mn-lt"/>
              </a:rPr>
              <a:t>Pull </a:t>
            </a:r>
            <a:r>
              <a:rPr lang="it-IT" sz="2000" b="1" i="1" err="1">
                <a:solidFill>
                  <a:srgbClr val="111111"/>
                </a:solidFill>
                <a:ea typeface="+mn-lt"/>
                <a:cs typeface="+mn-lt"/>
              </a:rPr>
              <a:t>Request</a:t>
            </a:r>
            <a:r>
              <a:rPr lang="it-IT" sz="2000">
                <a:solidFill>
                  <a:srgbClr val="111111"/>
                </a:solidFill>
                <a:ea typeface="+mn-lt"/>
                <a:cs typeface="+mn-lt"/>
              </a:rPr>
              <a:t>, sono stati rilasciati dei commenti da parte del team per richiedere ulteriori modifiche prima dell'approvazione.</a:t>
            </a:r>
            <a:endParaRPr lang="it-IT" sz="2000">
              <a:ea typeface="+mn-lt"/>
              <a:cs typeface="+mn-lt"/>
            </a:endParaRPr>
          </a:p>
          <a:p>
            <a:r>
              <a:rPr lang="it-IT" sz="2000">
                <a:solidFill>
                  <a:srgbClr val="111111"/>
                </a:solidFill>
              </a:rPr>
              <a:t>Attraverso la revisione reciproca si è riusciti a intervenire preventivamente su determinati bug e implementazioni migliorabili, dando luogo a discussioni in merito.</a:t>
            </a:r>
          </a:p>
        </p:txBody>
      </p:sp>
    </p:spTree>
    <p:extLst>
      <p:ext uri="{BB962C8B-B14F-4D97-AF65-F5344CB8AC3E}">
        <p14:creationId xmlns:p14="http://schemas.microsoft.com/office/powerpoint/2010/main" val="140500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ADFD40-B1A5-43F2-4103-7BF9F674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13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28813"/>
            <a:ext cx="10515600" cy="425291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5231" y="467701"/>
            <a:ext cx="3953934" cy="728663"/>
          </a:xfrm>
        </p:spPr>
        <p:txBody>
          <a:bodyPr>
            <a:normAutofit/>
          </a:bodyPr>
          <a:lstStyle/>
          <a:p>
            <a:r>
              <a:rPr lang="en-US" sz="4000" i="1">
                <a:solidFill>
                  <a:schemeClr val="accent2"/>
                </a:solidFill>
                <a:ea typeface="+mj-lt"/>
                <a:cs typeface="+mj-lt"/>
              </a:rPr>
              <a:t>Kanban Board</a:t>
            </a:r>
            <a:endParaRPr lang="en-US" sz="4000" i="1">
              <a:solidFill>
                <a:schemeClr val="accent2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16EF66C-2DEE-DEE2-7B0B-F35346225AFF}"/>
              </a:ext>
            </a:extLst>
          </p:cNvPr>
          <p:cNvGrpSpPr/>
          <p:nvPr/>
        </p:nvGrpSpPr>
        <p:grpSpPr>
          <a:xfrm>
            <a:off x="625199" y="1358086"/>
            <a:ext cx="10895873" cy="4662815"/>
            <a:chOff x="656949" y="1971919"/>
            <a:chExt cx="10895873" cy="4662815"/>
          </a:xfrm>
        </p:grpSpPr>
        <p:pic>
          <p:nvPicPr>
            <p:cNvPr id="6" name="Immagine 5" descr="Immagine che contiene testo, schermata, software, Icona del computer&#10;&#10;Descrizione generata automaticamente">
              <a:extLst>
                <a:ext uri="{FF2B5EF4-FFF2-40B4-BE49-F238E27FC236}">
                  <a16:creationId xmlns:a16="http://schemas.microsoft.com/office/drawing/2014/main" id="{EBB3EAAE-67FF-9106-7094-4C708638F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49" y="2331315"/>
              <a:ext cx="7679266" cy="3942137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D6E4EE85-6AD7-97E9-6824-9B8DDDD0569C}"/>
                </a:ext>
              </a:extLst>
            </p:cNvPr>
            <p:cNvSpPr txBox="1"/>
            <p:nvPr/>
          </p:nvSpPr>
          <p:spPr>
            <a:xfrm>
              <a:off x="8649785" y="1971919"/>
              <a:ext cx="2903037" cy="46628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buFont typeface="Arial"/>
                <a:buChar char="•"/>
              </a:pPr>
              <a:r>
                <a:rPr lang="it-IT" sz="1600" b="1" i="1" err="1">
                  <a:ea typeface="+mn-lt"/>
                  <a:cs typeface="+mn-lt"/>
                </a:rPr>
                <a:t>Todo</a:t>
              </a:r>
              <a:r>
                <a:rPr lang="it-IT" sz="1600" b="1" i="1">
                  <a:ea typeface="+mn-lt"/>
                  <a:cs typeface="+mn-lt"/>
                </a:rPr>
                <a:t>:</a:t>
              </a:r>
              <a:r>
                <a:rPr lang="it-IT" sz="1600" b="1">
                  <a:ea typeface="+mn-lt"/>
                  <a:cs typeface="+mn-lt"/>
                </a:rPr>
                <a:t> </a:t>
              </a:r>
              <a:r>
                <a:rPr lang="it-IT" sz="1600">
                  <a:ea typeface="+mn-lt"/>
                  <a:cs typeface="+mn-lt"/>
                </a:rPr>
                <a:t>contiene gli </a:t>
              </a:r>
              <a:r>
                <a:rPr lang="it-IT" sz="1600" err="1">
                  <a:ea typeface="+mn-lt"/>
                  <a:cs typeface="+mn-lt"/>
                </a:rPr>
                <a:t>issues</a:t>
              </a:r>
              <a:r>
                <a:rPr lang="it-IT" sz="1600">
                  <a:ea typeface="+mn-lt"/>
                  <a:cs typeface="+mn-lt"/>
                </a:rPr>
                <a:t> che sono stati generati ma non ancora in elaborazione.</a:t>
              </a:r>
              <a:endParaRPr lang="it-IT"/>
            </a:p>
            <a:p>
              <a:pPr>
                <a:spcBef>
                  <a:spcPts val="1000"/>
                </a:spcBef>
                <a:buFont typeface="Arial"/>
                <a:buChar char="•"/>
              </a:pPr>
              <a:r>
                <a:rPr lang="it-IT" sz="1600" b="1" i="1">
                  <a:ea typeface="+mn-lt"/>
                  <a:cs typeface="+mn-lt"/>
                </a:rPr>
                <a:t>In progress:</a:t>
              </a:r>
              <a:r>
                <a:rPr lang="it-IT" sz="1600">
                  <a:ea typeface="+mn-lt"/>
                  <a:cs typeface="+mn-lt"/>
                </a:rPr>
                <a:t> contiene gli </a:t>
              </a:r>
              <a:r>
                <a:rPr lang="it-IT" sz="1600" err="1">
                  <a:ea typeface="+mn-lt"/>
                  <a:cs typeface="+mn-lt"/>
                </a:rPr>
                <a:t>issues</a:t>
              </a:r>
              <a:r>
                <a:rPr lang="it-IT" sz="1600">
                  <a:ea typeface="+mn-lt"/>
                  <a:cs typeface="+mn-lt"/>
                </a:rPr>
                <a:t> che sono in fase di elaborazione ma non ancora completati.</a:t>
              </a:r>
              <a:endParaRPr lang="it-IT" sz="1600"/>
            </a:p>
            <a:p>
              <a:pPr>
                <a:spcBef>
                  <a:spcPts val="1000"/>
                </a:spcBef>
                <a:buFont typeface="Arial"/>
                <a:buChar char="•"/>
              </a:pPr>
              <a:r>
                <a:rPr lang="it-IT" sz="1600" b="1" i="1" err="1">
                  <a:ea typeface="+mn-lt"/>
                  <a:cs typeface="+mn-lt"/>
                </a:rPr>
                <a:t>Pending</a:t>
              </a:r>
              <a:r>
                <a:rPr lang="it-IT" sz="1600" b="1" i="1">
                  <a:ea typeface="+mn-lt"/>
                  <a:cs typeface="+mn-lt"/>
                </a:rPr>
                <a:t> review:</a:t>
              </a:r>
              <a:r>
                <a:rPr lang="it-IT" sz="1600">
                  <a:ea typeface="+mn-lt"/>
                  <a:cs typeface="+mn-lt"/>
                </a:rPr>
                <a:t> contiene gli </a:t>
              </a:r>
              <a:r>
                <a:rPr lang="it-IT" sz="1600" err="1">
                  <a:ea typeface="+mn-lt"/>
                  <a:cs typeface="+mn-lt"/>
                </a:rPr>
                <a:t>issues</a:t>
              </a:r>
              <a:r>
                <a:rPr lang="it-IT" sz="1600">
                  <a:ea typeface="+mn-lt"/>
                  <a:cs typeface="+mn-lt"/>
                </a:rPr>
                <a:t> che sono in fase di elaborazione ma per cui è richiesto un controllo oppure quando si genera una Pull </a:t>
              </a:r>
              <a:r>
                <a:rPr lang="it-IT" sz="1600" err="1">
                  <a:ea typeface="+mn-lt"/>
                  <a:cs typeface="+mn-lt"/>
                </a:rPr>
                <a:t>Request</a:t>
              </a:r>
              <a:r>
                <a:rPr lang="it-IT" sz="1600">
                  <a:ea typeface="+mn-lt"/>
                  <a:cs typeface="+mn-lt"/>
                </a:rPr>
                <a:t>.</a:t>
              </a:r>
              <a:endParaRPr lang="it-IT" sz="1600"/>
            </a:p>
            <a:p>
              <a:pPr>
                <a:spcBef>
                  <a:spcPts val="1000"/>
                </a:spcBef>
                <a:buFont typeface="Arial"/>
                <a:buChar char="•"/>
              </a:pPr>
              <a:r>
                <a:rPr lang="it-IT" sz="1600" b="1" i="1" err="1">
                  <a:ea typeface="+mn-lt"/>
                  <a:cs typeface="+mn-lt"/>
                </a:rPr>
                <a:t>Done</a:t>
              </a:r>
              <a:r>
                <a:rPr lang="it-IT" sz="1600" b="1" i="1">
                  <a:ea typeface="+mn-lt"/>
                  <a:cs typeface="+mn-lt"/>
                </a:rPr>
                <a:t>:</a:t>
              </a:r>
              <a:r>
                <a:rPr lang="it-IT" sz="1600" b="1">
                  <a:ea typeface="+mn-lt"/>
                  <a:cs typeface="+mn-lt"/>
                </a:rPr>
                <a:t> </a:t>
              </a:r>
              <a:r>
                <a:rPr lang="it-IT" sz="1600">
                  <a:ea typeface="+mn-lt"/>
                  <a:cs typeface="+mn-lt"/>
                </a:rPr>
                <a:t>Contiene gli </a:t>
              </a:r>
              <a:r>
                <a:rPr lang="it-IT" sz="1600" err="1">
                  <a:ea typeface="+mn-lt"/>
                  <a:cs typeface="+mn-lt"/>
                </a:rPr>
                <a:t>issues</a:t>
              </a:r>
              <a:r>
                <a:rPr lang="it-IT" sz="1600">
                  <a:ea typeface="+mn-lt"/>
                  <a:cs typeface="+mn-lt"/>
                </a:rPr>
                <a:t> che sono stati chiusi e controllati da almeno un membro del team.</a:t>
              </a:r>
              <a:endParaRPr lang="it-IT" sz="1600"/>
            </a:p>
          </p:txBody>
        </p:sp>
      </p:grpSp>
    </p:spTree>
    <p:extLst>
      <p:ext uri="{BB962C8B-B14F-4D97-AF65-F5344CB8AC3E}">
        <p14:creationId xmlns:p14="http://schemas.microsoft.com/office/powerpoint/2010/main" val="2146200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Software life </a:t>
            </a:r>
            <a:r>
              <a:rPr lang="it-IT" sz="5400" err="1"/>
              <a:t>cycle</a:t>
            </a:r>
            <a:endParaRPr lang="it-IT" sz="5400"/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964270-B6D4-2416-4395-A6FB8D33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14</a:t>
            </a:fld>
            <a:endParaRPr lang="it-IT"/>
          </a:p>
        </p:txBody>
      </p:sp>
      <p:pic>
        <p:nvPicPr>
          <p:cNvPr id="6" name="Immagine 5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33579120-EC2B-4A72-614F-4FA2A9AD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587" y="3423178"/>
            <a:ext cx="4958674" cy="2046436"/>
          </a:xfrm>
          <a:prstGeom prst="rect">
            <a:avLst/>
          </a:prstGeom>
        </p:spPr>
      </p:pic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366DC99-FB8E-6A30-6568-4892F967A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867" y="2150533"/>
            <a:ext cx="5990733" cy="4209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it-IT" sz="2000">
                <a:ea typeface="+mn-lt"/>
                <a:cs typeface="+mn-lt"/>
              </a:rPr>
              <a:t>Come modello di sviluppo, è stato scelto di utilizzare RAD (Rapid Application Development).</a:t>
            </a:r>
          </a:p>
          <a:p>
            <a:pPr marL="0" indent="0" algn="just">
              <a:buNone/>
            </a:pPr>
            <a:endParaRPr lang="it-IT" sz="200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it-IT" sz="2000">
                <a:ea typeface="+mn-lt"/>
                <a:cs typeface="+mn-lt"/>
              </a:rPr>
              <a:t>Caratterizzato da:</a:t>
            </a:r>
          </a:p>
          <a:p>
            <a:pPr algn="just"/>
            <a:r>
              <a:rPr lang="it-IT" sz="2000" err="1"/>
              <a:t>Prototyping</a:t>
            </a:r>
            <a:endParaRPr lang="it-IT" sz="2000"/>
          </a:p>
          <a:p>
            <a:pPr algn="just"/>
            <a:r>
              <a:rPr lang="it-IT" sz="2000"/>
              <a:t>Time boxing</a:t>
            </a:r>
          </a:p>
          <a:p>
            <a:pPr algn="just"/>
            <a:r>
              <a:rPr lang="it-IT" sz="2000"/>
              <a:t>Processo di triage (</a:t>
            </a:r>
            <a:r>
              <a:rPr lang="it-IT" sz="2000" err="1"/>
              <a:t>MoSCoW</a:t>
            </a:r>
            <a:r>
              <a:rPr lang="it-IT" sz="2000"/>
              <a:t>)</a:t>
            </a:r>
          </a:p>
          <a:p>
            <a:pPr algn="just"/>
            <a:r>
              <a:rPr lang="it-IT" sz="2000"/>
              <a:t>Frequenti riunioni informali</a:t>
            </a:r>
          </a:p>
          <a:p>
            <a:pPr algn="just"/>
            <a:r>
              <a:rPr lang="it-IT" sz="2000" err="1"/>
              <a:t>Pair</a:t>
            </a:r>
            <a:r>
              <a:rPr lang="it-IT" sz="2000"/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83962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31FBD9-BD91-622A-DAE8-8ED5805E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15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0" y="763059"/>
            <a:ext cx="3422650" cy="758296"/>
          </a:xfrm>
        </p:spPr>
        <p:txBody>
          <a:bodyPr>
            <a:normAutofit/>
          </a:bodyPr>
          <a:lstStyle/>
          <a:p>
            <a:r>
              <a:rPr lang="en-US" sz="4000" i="1" err="1">
                <a:solidFill>
                  <a:schemeClr val="accent2"/>
                </a:solidFill>
              </a:rPr>
              <a:t>Squadra</a:t>
            </a:r>
            <a:r>
              <a:rPr lang="en-US" sz="4000" i="1">
                <a:solidFill>
                  <a:schemeClr val="accent2"/>
                </a:solidFill>
              </a:rPr>
              <a:t> SWAT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28813"/>
            <a:ext cx="10515600" cy="425291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6DA8E2-E679-289A-1C9E-F38DB0E40F4D}"/>
              </a:ext>
            </a:extLst>
          </p:cNvPr>
          <p:cNvSpPr txBox="1"/>
          <p:nvPr/>
        </p:nvSpPr>
        <p:spPr>
          <a:xfrm>
            <a:off x="800100" y="1930400"/>
            <a:ext cx="1059912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800">
                <a:solidFill>
                  <a:srgbClr val="0D0D0D"/>
                </a:solidFill>
                <a:latin typeface="Garamond"/>
                <a:ea typeface="+mn-lt"/>
                <a:cs typeface="+mn-lt"/>
              </a:rPr>
              <a:t>“Smart nel pensare, veloci nel fare, per un magazzino che non può aspettare!”</a:t>
            </a:r>
            <a:endParaRPr lang="it-IT" sz="2400">
              <a:latin typeface="Garamond"/>
            </a:endParaRPr>
          </a:p>
        </p:txBody>
      </p:sp>
      <p:pic>
        <p:nvPicPr>
          <p:cNvPr id="6" name="Immagine 5" descr="Immagine che contiene cartone animato, giocattolo, clipart&#10;&#10;Descrizione generata automaticamente">
            <a:extLst>
              <a:ext uri="{FF2B5EF4-FFF2-40B4-BE49-F238E27FC236}">
                <a16:creationId xmlns:a16="http://schemas.microsoft.com/office/drawing/2014/main" id="{C1E2B1CF-A955-4E15-738D-557E526A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83" y="3594100"/>
            <a:ext cx="3153833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Requisiti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836247" y="1996595"/>
            <a:ext cx="10484712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/>
              <a:t>Le tecniche utilizzate per l'</a:t>
            </a:r>
            <a:r>
              <a:rPr lang="it-IT" sz="2000" err="1"/>
              <a:t>elicitazione</a:t>
            </a:r>
            <a:r>
              <a:rPr lang="it-IT" sz="2000"/>
              <a:t> dei requisiti sono state:</a:t>
            </a:r>
          </a:p>
          <a:p>
            <a:endParaRPr lang="it-IT" sz="2000"/>
          </a:p>
          <a:p>
            <a:pPr marL="285750" indent="-285750">
              <a:buFont typeface="Arial"/>
              <a:buChar char="•"/>
            </a:pPr>
            <a:r>
              <a:rPr lang="it-IT" sz="2000" b="1" i="1"/>
              <a:t>Intervistare/chiedere</a:t>
            </a:r>
            <a:r>
              <a:rPr lang="it-IT" sz="2000" b="1"/>
              <a:t>:</a:t>
            </a:r>
            <a:r>
              <a:rPr lang="it-IT" sz="2000"/>
              <a:t> è stato intervistato un ex lavoratore nel settore logistico</a:t>
            </a:r>
          </a:p>
          <a:p>
            <a:pPr marL="285750" indent="-285750">
              <a:buFont typeface="Arial"/>
              <a:buChar char="•"/>
            </a:pPr>
            <a:r>
              <a:rPr lang="it-IT" sz="2000" b="1" i="1"/>
              <a:t>Analisi delle attività:</a:t>
            </a:r>
            <a:r>
              <a:rPr lang="it-IT" sz="2000"/>
              <a:t> sono state analizzate le varie attività che il personale di un magazzino deve svolgere nel corso della giornata lavorativa</a:t>
            </a:r>
          </a:p>
          <a:p>
            <a:pPr marL="285750" indent="-285750">
              <a:buFont typeface="Arial"/>
              <a:buChar char="•"/>
            </a:pPr>
            <a:r>
              <a:rPr lang="it-IT" sz="2000" b="1" i="1"/>
              <a:t>Analisi degli scenari:</a:t>
            </a:r>
            <a:r>
              <a:rPr lang="it-IT" sz="2000"/>
              <a:t> sono stati ascoltati racconti di un lavoratore nel settore della logistica riguardanti alcune delle situazioni che si sono presentate nel corso della sua esperienza lavorativa.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E784FE-DD6E-5396-4ECB-3339D57B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16</a:t>
            </a:fld>
            <a:endParaRPr lang="it-IT"/>
          </a:p>
        </p:txBody>
      </p:sp>
      <p:pic>
        <p:nvPicPr>
          <p:cNvPr id="8" name="Immagine 7" descr="Immagine che contiene Carattere, Elementi grafici, testo, logo&#10;&#10;Descrizione generata automaticamente">
            <a:extLst>
              <a:ext uri="{FF2B5EF4-FFF2-40B4-BE49-F238E27FC236}">
                <a16:creationId xmlns:a16="http://schemas.microsoft.com/office/drawing/2014/main" id="{1F45BADF-8FC6-ED43-F49B-DADC8071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453" y="4665040"/>
            <a:ext cx="3944214" cy="136085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EF4CB12-F281-7713-9A95-8E157F1A7E6F}"/>
              </a:ext>
            </a:extLst>
          </p:cNvPr>
          <p:cNvSpPr txBox="1"/>
          <p:nvPr/>
        </p:nvSpPr>
        <p:spPr>
          <a:xfrm>
            <a:off x="836247" y="4837865"/>
            <a:ext cx="596436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ea typeface="+mn-lt"/>
                <a:cs typeface="+mn-lt"/>
              </a:rPr>
              <a:t>I requisiti estratti mediante queste tecniche, sono stati inseriti all'interno della </a:t>
            </a:r>
            <a:r>
              <a:rPr lang="it-IT" sz="2000" b="1" i="1">
                <a:ea typeface="+mn-lt"/>
                <a:cs typeface="+mn-lt"/>
              </a:rPr>
              <a:t>specifica dei requisiti</a:t>
            </a:r>
            <a:r>
              <a:rPr lang="it-IT" sz="2000">
                <a:ea typeface="+mn-lt"/>
                <a:cs typeface="+mn-lt"/>
              </a:rPr>
              <a:t> e valutati mediante tecnica </a:t>
            </a:r>
            <a:r>
              <a:rPr lang="it-IT" sz="2000" b="1" i="1" err="1">
                <a:ea typeface="+mn-lt"/>
                <a:cs typeface="+mn-lt"/>
              </a:rPr>
              <a:t>MoSCoW</a:t>
            </a:r>
            <a:r>
              <a:rPr lang="it-IT" sz="2000">
                <a:ea typeface="+mn-lt"/>
                <a:cs typeface="+mn-lt"/>
              </a:rPr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65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Architettura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665692" y="1926769"/>
            <a:ext cx="1085392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b="0" i="0">
                <a:solidFill>
                  <a:srgbClr val="0D0D0D"/>
                </a:solidFill>
                <a:effectLst/>
              </a:rPr>
              <a:t>L'architettura del software è stata progettata per garantire una </a:t>
            </a:r>
            <a:r>
              <a:rPr lang="it-IT" sz="2000" b="0" i="1">
                <a:solidFill>
                  <a:srgbClr val="0D0D0D"/>
                </a:solidFill>
                <a:effectLst/>
              </a:rPr>
              <a:t>struttura modulare e scalabile</a:t>
            </a:r>
            <a:r>
              <a:rPr lang="it-IT" sz="2000" b="0" i="0">
                <a:solidFill>
                  <a:srgbClr val="0D0D0D"/>
                </a:solidFill>
                <a:effectLst/>
              </a:rPr>
              <a:t>, basata sul pattern architetturale </a:t>
            </a:r>
            <a:r>
              <a:rPr lang="it-IT" sz="2000" b="1" i="1">
                <a:solidFill>
                  <a:srgbClr val="0D0D0D"/>
                </a:solidFill>
                <a:effectLst/>
              </a:rPr>
              <a:t>Model-</a:t>
            </a:r>
            <a:r>
              <a:rPr lang="it-IT" sz="2000" b="1" i="1" err="1">
                <a:solidFill>
                  <a:srgbClr val="0D0D0D"/>
                </a:solidFill>
                <a:effectLst/>
              </a:rPr>
              <a:t>View</a:t>
            </a:r>
            <a:r>
              <a:rPr lang="it-IT" sz="2000" b="1" i="1">
                <a:solidFill>
                  <a:srgbClr val="0D0D0D"/>
                </a:solidFill>
                <a:effectLst/>
              </a:rPr>
              <a:t>-Controller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(MVC). In questa architettura, i moduli </a:t>
            </a:r>
            <a:r>
              <a:rPr lang="it-IT" sz="2000" b="0" i="1" err="1">
                <a:solidFill>
                  <a:srgbClr val="0D0D0D"/>
                </a:solidFill>
                <a:effectLst/>
              </a:rPr>
              <a:t>View</a:t>
            </a:r>
            <a:r>
              <a:rPr lang="it-IT" sz="2000" b="0" i="1">
                <a:solidFill>
                  <a:srgbClr val="0D0D0D"/>
                </a:solidFill>
                <a:effectLst/>
              </a:rPr>
              <a:t> e Controller sono stati accorpati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in quanto fortemente legati, facilitando così lo sviluppo e la manutenzione del sistema.</a:t>
            </a:r>
            <a:endParaRPr lang="it-IT" sz="20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31FBD9-BD91-622A-DAE8-8ED5805E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17</a:t>
            </a:fld>
            <a:endParaRPr lang="it-IT"/>
          </a:p>
        </p:txBody>
      </p:sp>
      <p:pic>
        <p:nvPicPr>
          <p:cNvPr id="6" name="Immagine 5" descr="alt">
            <a:extLst>
              <a:ext uri="{FF2B5EF4-FFF2-40B4-BE49-F238E27FC236}">
                <a16:creationId xmlns:a16="http://schemas.microsoft.com/office/drawing/2014/main" id="{405BE15D-F5C6-8BB9-73C2-A774451A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73326"/>
            <a:ext cx="9450103" cy="33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7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31FBD9-BD91-622A-DAE8-8ED5805E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18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0" y="763059"/>
            <a:ext cx="2650067" cy="758296"/>
          </a:xfrm>
        </p:spPr>
        <p:txBody>
          <a:bodyPr>
            <a:normAutofit/>
          </a:bodyPr>
          <a:lstStyle/>
          <a:p>
            <a:r>
              <a:rPr lang="en-US" sz="4000" i="1" err="1">
                <a:solidFill>
                  <a:schemeClr val="accent2"/>
                </a:solidFill>
              </a:rPr>
              <a:t>Modelli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28813"/>
            <a:ext cx="10515600" cy="425291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6DA8E2-E679-289A-1C9E-F38DB0E40F4D}"/>
              </a:ext>
            </a:extLst>
          </p:cNvPr>
          <p:cNvSpPr txBox="1"/>
          <p:nvPr/>
        </p:nvSpPr>
        <p:spPr>
          <a:xfrm>
            <a:off x="758825" y="2226733"/>
            <a:ext cx="8620038" cy="3247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0D0D0D"/>
                </a:solidFill>
              </a:rPr>
              <a:t>I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</a:t>
            </a:r>
            <a:r>
              <a:rPr lang="it-IT" sz="2000">
                <a:solidFill>
                  <a:srgbClr val="0D0D0D"/>
                </a:solidFill>
              </a:rPr>
              <a:t>modelli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</a:t>
            </a:r>
            <a:r>
              <a:rPr lang="it-IT" sz="2000">
                <a:solidFill>
                  <a:srgbClr val="0D0D0D"/>
                </a:solidFill>
              </a:rPr>
              <a:t>rappresentano i dati delle </a:t>
            </a:r>
            <a:r>
              <a:rPr lang="it-IT" sz="2000" i="1">
                <a:solidFill>
                  <a:srgbClr val="0D0D0D"/>
                </a:solidFill>
              </a:rPr>
              <a:t>entità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e</a:t>
            </a:r>
            <a:r>
              <a:rPr lang="it-IT" sz="2000">
                <a:solidFill>
                  <a:srgbClr val="0D0D0D"/>
                </a:solidFill>
              </a:rPr>
              <a:t> implementa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la </a:t>
            </a:r>
            <a:r>
              <a:rPr lang="it-IT" sz="2000" b="0" i="1">
                <a:solidFill>
                  <a:srgbClr val="0D0D0D"/>
                </a:solidFill>
                <a:effectLst/>
              </a:rPr>
              <a:t>logica di business</a:t>
            </a:r>
            <a:r>
              <a:rPr lang="it-IT" sz="2000">
                <a:solidFill>
                  <a:srgbClr val="0D0D0D"/>
                </a:solidFill>
              </a:rPr>
              <a:t>, garantendo la </a:t>
            </a:r>
            <a:r>
              <a:rPr lang="it-IT" sz="2000" i="1">
                <a:solidFill>
                  <a:srgbClr val="0D0D0D"/>
                </a:solidFill>
              </a:rPr>
              <a:t>persistenza dei dati su database</a:t>
            </a:r>
            <a:r>
              <a:rPr lang="it-IT" sz="2000">
                <a:solidFill>
                  <a:srgbClr val="0D0D0D"/>
                </a:solidFill>
              </a:rPr>
              <a:t>.</a:t>
            </a:r>
            <a:endParaRPr lang="it-IT"/>
          </a:p>
          <a:p>
            <a:pPr>
              <a:spcBef>
                <a:spcPts val="1000"/>
              </a:spcBef>
            </a:pPr>
            <a:r>
              <a:rPr lang="it-IT" sz="2000" b="0" i="0">
                <a:solidFill>
                  <a:srgbClr val="0D0D0D"/>
                </a:solidFill>
                <a:effectLst/>
              </a:rPr>
              <a:t>Questo è gestito da due pacchetti distinti:</a:t>
            </a:r>
            <a:endParaRPr lang="it-IT"/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it-IT" sz="2000" b="1" i="1"/>
              <a:t>Package </a:t>
            </a:r>
            <a:r>
              <a:rPr lang="it-IT" sz="2000" b="1" i="1" err="1"/>
              <a:t>smartmag.data</a:t>
            </a:r>
            <a:r>
              <a:rPr lang="it-IT" sz="2000" b="1"/>
              <a:t>:</a:t>
            </a:r>
            <a:r>
              <a:rPr lang="it-IT" sz="2000"/>
              <a:t> </a:t>
            </a:r>
            <a:r>
              <a:rPr lang="it-IT" sz="2000" b="0" i="0">
                <a:solidFill>
                  <a:srgbClr val="0D0D0D"/>
                </a:solidFill>
                <a:effectLst/>
              </a:rPr>
              <a:t>Contiene le classi che gestiscono i dati delle entità del sistema.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it-IT" sz="2000" b="1" i="1"/>
              <a:t>Package </a:t>
            </a:r>
            <a:r>
              <a:rPr lang="it-IT" sz="2000" b="1" i="1" err="1"/>
              <a:t>smartmag.models</a:t>
            </a:r>
            <a:r>
              <a:rPr lang="it-IT" sz="2000" b="1" i="1"/>
              <a:t>:</a:t>
            </a:r>
            <a:r>
              <a:rPr lang="it-IT" sz="2000"/>
              <a:t> </a:t>
            </a:r>
            <a:r>
              <a:rPr lang="it-IT" sz="2000" b="0" i="0">
                <a:solidFill>
                  <a:srgbClr val="0D0D0D"/>
                </a:solidFill>
                <a:effectLst/>
              </a:rPr>
              <a:t>Qui troviamo i modelli delle entità, uno per ciascuna classe presente in </a:t>
            </a:r>
            <a:r>
              <a:rPr lang="it-IT" sz="2000" i="1" err="1"/>
              <a:t>smartmag</a:t>
            </a:r>
            <a:r>
              <a:rPr lang="it-IT" sz="2000" b="1" i="1" err="1"/>
              <a:t>.</a:t>
            </a:r>
            <a:r>
              <a:rPr lang="it-IT" sz="2000" i="1" err="1"/>
              <a:t>data</a:t>
            </a:r>
            <a:r>
              <a:rPr lang="it-IT" sz="2000" i="1"/>
              <a:t> . </a:t>
            </a:r>
            <a:r>
              <a:rPr lang="it-IT" sz="2000" b="0" i="0">
                <a:solidFill>
                  <a:srgbClr val="0D0D0D"/>
                </a:solidFill>
                <a:effectLst/>
              </a:rPr>
              <a:t>Questi modelli contengono la logica di business e gestiscono la sincronizzazione dei dati con il database attraverso l'utilizzo di </a:t>
            </a:r>
            <a:r>
              <a:rPr lang="it-IT" sz="2000" b="0" i="0" err="1">
                <a:solidFill>
                  <a:srgbClr val="0D0D0D"/>
                </a:solidFill>
                <a:effectLst/>
              </a:rPr>
              <a:t>jOOQ</a:t>
            </a:r>
            <a:r>
              <a:rPr lang="it-IT" sz="2000" b="0" i="0">
                <a:solidFill>
                  <a:srgbClr val="0D0D0D"/>
                </a:solidFill>
                <a:effectLst/>
              </a:rPr>
              <a:t>.</a:t>
            </a:r>
            <a:endParaRPr lang="it-IT" sz="2000" i="0">
              <a:solidFill>
                <a:srgbClr val="0D0D0D"/>
              </a:solidFill>
              <a:effectLst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386932-1A05-0BC8-07AF-5317E4837215}"/>
              </a:ext>
            </a:extLst>
          </p:cNvPr>
          <p:cNvGrpSpPr/>
          <p:nvPr/>
        </p:nvGrpSpPr>
        <p:grpSpPr>
          <a:xfrm>
            <a:off x="9379924" y="1629833"/>
            <a:ext cx="2462491" cy="4365899"/>
            <a:chOff x="9473709" y="1530867"/>
            <a:chExt cx="2462491" cy="4365899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8F38072-4E2E-23E6-65F6-C3E6C3CE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3709" y="4153654"/>
              <a:ext cx="2462491" cy="1743112"/>
            </a:xfrm>
            <a:prstGeom prst="rect">
              <a:avLst/>
            </a:prstGeom>
          </p:spPr>
        </p:pic>
        <p:pic>
          <p:nvPicPr>
            <p:cNvPr id="9" name="Immagine 8" descr="Immagine che contiene testo, schermata, Carattere, numero&#10;&#10;Descrizione generata automaticamente">
              <a:extLst>
                <a:ext uri="{FF2B5EF4-FFF2-40B4-BE49-F238E27FC236}">
                  <a16:creationId xmlns:a16="http://schemas.microsoft.com/office/drawing/2014/main" id="{ACA5F5CD-CCAC-A808-D33C-7CABCD4D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5946" y="1530867"/>
              <a:ext cx="2113287" cy="2453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21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31FBD9-BD91-622A-DAE8-8ED5805E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19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8800" y="458258"/>
            <a:ext cx="3750734" cy="1342496"/>
          </a:xfrm>
        </p:spPr>
        <p:txBody>
          <a:bodyPr>
            <a:normAutofit/>
          </a:bodyPr>
          <a:lstStyle/>
          <a:p>
            <a:pPr algn="ctr"/>
            <a:r>
              <a:rPr lang="en-US" sz="4000" i="1">
                <a:solidFill>
                  <a:schemeClr val="accent2"/>
                </a:solidFill>
                <a:ea typeface="+mj-lt"/>
                <a:cs typeface="+mj-lt"/>
              </a:rPr>
              <a:t>View e controller</a:t>
            </a:r>
            <a:endParaRPr lang="it-IT" sz="4000">
              <a:solidFill>
                <a:schemeClr val="accent2"/>
              </a:solidFill>
              <a:ea typeface="+mj-lt"/>
              <a:cs typeface="+mj-l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28813"/>
            <a:ext cx="10515600" cy="22479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6DA8E2-E679-289A-1C9E-F38DB0E40F4D}"/>
              </a:ext>
            </a:extLst>
          </p:cNvPr>
          <p:cNvSpPr txBox="1"/>
          <p:nvPr/>
        </p:nvSpPr>
        <p:spPr>
          <a:xfrm>
            <a:off x="668867" y="2472022"/>
            <a:ext cx="10853928" cy="28366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Combinati nel package </a:t>
            </a:r>
            <a:r>
              <a:rPr lang="it-IT" sz="2000" b="1" i="1" err="1">
                <a:solidFill>
                  <a:srgbClr val="0D0D0D"/>
                </a:solidFill>
                <a:effectLst/>
              </a:rPr>
              <a:t>smartmag.ui</a:t>
            </a:r>
            <a:r>
              <a:rPr lang="it-IT" sz="2000" i="1">
                <a:solidFill>
                  <a:srgbClr val="0D0D0D"/>
                </a:solidFill>
              </a:rPr>
              <a:t> </a:t>
            </a:r>
            <a:endParaRPr lang="it-IT" i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Gestione dell'interfaccia utente e delle interazioni con il sistema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Richiamo dei metodi dei modelli per interagire con i dati del database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D0D0D"/>
                </a:solidFill>
              </a:rPr>
              <a:t>Notifica </a:t>
            </a:r>
            <a:r>
              <a:rPr lang="it-IT" sz="2000" b="0" i="0">
                <a:solidFill>
                  <a:srgbClr val="0D0D0D"/>
                </a:solidFill>
                <a:effectLst/>
              </a:rPr>
              <a:t>dai modelli ad ogni modifica dei dati, garantendo aggiornamento in tempo </a:t>
            </a:r>
            <a:r>
              <a:rPr lang="it-IT" sz="2000">
                <a:solidFill>
                  <a:srgbClr val="0D0D0D"/>
                </a:solidFill>
              </a:rPr>
              <a:t>reale dell'interfaccia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utente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b="1" i="0">
              <a:solidFill>
                <a:srgbClr val="0D0D0D"/>
              </a:solidFill>
              <a:effectLst/>
            </a:endParaRPr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50634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Obiettivo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0043"/>
            <a:ext cx="10524564" cy="3140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b="0" i="0">
                <a:effectLst/>
              </a:rPr>
              <a:t>Lo scopo di questo progetto è stato quello di mettere in pratica le nozioni apprese durante il corso di </a:t>
            </a:r>
            <a:r>
              <a:rPr lang="it-IT" sz="2000"/>
              <a:t>Ingegneria</a:t>
            </a:r>
            <a:r>
              <a:rPr lang="it-IT" sz="2000" b="0" i="0">
                <a:effectLst/>
              </a:rPr>
              <a:t> del </a:t>
            </a:r>
            <a:r>
              <a:rPr lang="it-IT" sz="2000"/>
              <a:t>Software</a:t>
            </a:r>
            <a:r>
              <a:rPr lang="it-IT" sz="2000" b="0" i="0">
                <a:effectLst/>
              </a:rPr>
              <a:t>.</a:t>
            </a:r>
            <a:br>
              <a:rPr lang="it-IT" sz="2000" b="0" i="0">
                <a:effectLst/>
              </a:rPr>
            </a:br>
            <a:br>
              <a:rPr lang="it-IT" sz="2000" b="0" i="0">
                <a:effectLst/>
              </a:rPr>
            </a:br>
            <a:r>
              <a:rPr lang="it-IT" sz="2000" b="0" i="0">
                <a:effectLst/>
              </a:rPr>
              <a:t>La nostra applicazione consiste in un software di gestione di un magazzino, che permette di svolgere una serie di attività, tra cui:</a:t>
            </a:r>
          </a:p>
          <a:p>
            <a:pPr marL="0" indent="0">
              <a:spcBef>
                <a:spcPts val="0"/>
              </a:spcBef>
              <a:buNone/>
            </a:pPr>
            <a:endParaRPr lang="it-IT" sz="2000"/>
          </a:p>
          <a:p>
            <a:pPr>
              <a:spcBef>
                <a:spcPts val="0"/>
              </a:spcBef>
            </a:pPr>
            <a:r>
              <a:rPr lang="it-IT" sz="2000" b="0" i="0">
                <a:effectLst/>
              </a:rPr>
              <a:t>Tenere traccia dei depositi e dei prelievi degli articoli, con le relative destinazioni;</a:t>
            </a:r>
          </a:p>
          <a:p>
            <a:r>
              <a:rPr lang="it-IT" sz="2000" b="0" i="0">
                <a:effectLst/>
              </a:rPr>
              <a:t>Monitorare le quantità disponibili, con la possibilità di impostare una soglia minima di scorta a magazzino;</a:t>
            </a:r>
          </a:p>
          <a:p>
            <a:r>
              <a:rPr lang="it-IT" sz="2000" b="0" i="0">
                <a:effectLst/>
              </a:rPr>
              <a:t>Tenere traccia delle caratteristiche di ogni singolo prodotto.</a:t>
            </a:r>
          </a:p>
          <a:p>
            <a:pPr marL="0" indent="0">
              <a:buNone/>
            </a:pPr>
            <a:endParaRPr lang="it-IT" sz="20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D45737-D5BF-2426-B244-A8BFD990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80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31FBD9-BD91-622A-DAE8-8ED5805E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20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8800" y="458258"/>
            <a:ext cx="3750734" cy="1342496"/>
          </a:xfrm>
        </p:spPr>
        <p:txBody>
          <a:bodyPr>
            <a:normAutofit/>
          </a:bodyPr>
          <a:lstStyle/>
          <a:p>
            <a:r>
              <a:rPr lang="en-US" sz="4000" i="1">
                <a:solidFill>
                  <a:schemeClr val="accent2"/>
                </a:solidFill>
                <a:ea typeface="+mj-lt"/>
                <a:cs typeface="+mj-lt"/>
              </a:rPr>
              <a:t>What's next?</a:t>
            </a:r>
            <a:endParaRPr lang="it-IT" sz="4000">
              <a:solidFill>
                <a:schemeClr val="accent2"/>
              </a:solidFill>
              <a:ea typeface="+mj-lt"/>
              <a:cs typeface="+mj-l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28813"/>
            <a:ext cx="10515600" cy="22479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6DA8E2-E679-289A-1C9E-F38DB0E40F4D}"/>
              </a:ext>
            </a:extLst>
          </p:cNvPr>
          <p:cNvSpPr txBox="1"/>
          <p:nvPr/>
        </p:nvSpPr>
        <p:spPr>
          <a:xfrm>
            <a:off x="668867" y="2472022"/>
            <a:ext cx="10853928" cy="20672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</a:pPr>
            <a:r>
              <a:rPr lang="it-IT" sz="2000">
                <a:solidFill>
                  <a:srgbClr val="0D0D0D"/>
                </a:solidFill>
              </a:rPr>
              <a:t>In futuro, avendo implementato l'architettura MVC, se si volesse sviluppare un'interfaccia alternativa (ad esempio una </a:t>
            </a:r>
            <a:r>
              <a:rPr lang="it-IT" sz="2000" i="1">
                <a:solidFill>
                  <a:srgbClr val="0D0D0D"/>
                </a:solidFill>
              </a:rPr>
              <a:t>web app</a:t>
            </a:r>
            <a:r>
              <a:rPr lang="it-IT" sz="2000">
                <a:solidFill>
                  <a:srgbClr val="0D0D0D"/>
                </a:solidFill>
              </a:rPr>
              <a:t> o una </a:t>
            </a:r>
            <a:r>
              <a:rPr lang="it-IT" sz="2000" i="1">
                <a:solidFill>
                  <a:srgbClr val="0D0D0D"/>
                </a:solidFill>
              </a:rPr>
              <a:t>CLI</a:t>
            </a:r>
            <a:r>
              <a:rPr lang="it-IT" sz="2000">
                <a:solidFill>
                  <a:srgbClr val="0D0D0D"/>
                </a:solidFill>
              </a:rPr>
              <a:t>) si può </a:t>
            </a:r>
            <a:r>
              <a:rPr lang="it-IT" sz="2000" i="1">
                <a:solidFill>
                  <a:srgbClr val="0D0D0D"/>
                </a:solidFill>
              </a:rPr>
              <a:t>riutilizzare i modelli già creati e concentrarsi solo sulle </a:t>
            </a:r>
            <a:r>
              <a:rPr lang="it-IT" sz="2000" i="1" err="1">
                <a:solidFill>
                  <a:srgbClr val="0D0D0D"/>
                </a:solidFill>
              </a:rPr>
              <a:t>view</a:t>
            </a:r>
            <a:r>
              <a:rPr lang="it-IT" sz="2000">
                <a:solidFill>
                  <a:srgbClr val="0D0D0D"/>
                </a:solidFill>
              </a:rPr>
              <a:t>.</a:t>
            </a:r>
          </a:p>
          <a:p>
            <a:pPr>
              <a:spcBef>
                <a:spcPts val="1000"/>
              </a:spcBef>
            </a:pPr>
            <a:r>
              <a:rPr lang="it-IT" sz="2000">
                <a:solidFill>
                  <a:srgbClr val="0D0D0D"/>
                </a:solidFill>
              </a:rPr>
              <a:t>Per progetti più ambiziosi  si potrebbe addirittura convertire l'architettura in una di tipologia </a:t>
            </a:r>
            <a:r>
              <a:rPr lang="it-IT" sz="2000" i="1">
                <a:solidFill>
                  <a:srgbClr val="0D0D0D"/>
                </a:solidFill>
              </a:rPr>
              <a:t>client/server</a:t>
            </a:r>
            <a:r>
              <a:rPr lang="it-IT" sz="2000">
                <a:solidFill>
                  <a:srgbClr val="0D0D0D"/>
                </a:solidFill>
              </a:rPr>
              <a:t> basata su </a:t>
            </a:r>
            <a:r>
              <a:rPr lang="it-IT" sz="2000" i="1">
                <a:solidFill>
                  <a:srgbClr val="0D0D0D"/>
                </a:solidFill>
              </a:rPr>
              <a:t>micro-servizi </a:t>
            </a:r>
            <a:r>
              <a:rPr lang="it-IT" sz="2000">
                <a:solidFill>
                  <a:srgbClr val="0D0D0D"/>
                </a:solidFill>
              </a:rPr>
              <a:t>esponendo una </a:t>
            </a:r>
            <a:r>
              <a:rPr lang="it-IT" sz="2000" i="1" err="1">
                <a:solidFill>
                  <a:srgbClr val="0D0D0D"/>
                </a:solidFill>
              </a:rPr>
              <a:t>RESTful</a:t>
            </a:r>
            <a:r>
              <a:rPr lang="it-IT" sz="2000" i="1">
                <a:solidFill>
                  <a:srgbClr val="0D0D0D"/>
                </a:solidFill>
              </a:rPr>
              <a:t> API</a:t>
            </a:r>
            <a:r>
              <a:rPr lang="it-IT" sz="2000">
                <a:solidFill>
                  <a:srgbClr val="0D0D0D"/>
                </a:solidFill>
              </a:rPr>
              <a:t>, centralizzando dunque l'autenticazione, l'autorizzazione e la business </a:t>
            </a:r>
            <a:r>
              <a:rPr lang="it-IT" sz="2000" err="1">
                <a:solidFill>
                  <a:srgbClr val="0D0D0D"/>
                </a:solidFill>
              </a:rPr>
              <a:t>logic</a:t>
            </a:r>
            <a:r>
              <a:rPr lang="it-IT" sz="2000">
                <a:solidFill>
                  <a:srgbClr val="0D0D0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30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Design pattern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747565" y="1930122"/>
            <a:ext cx="10853928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000" b="1" i="0">
                <a:solidFill>
                  <a:srgbClr val="0D0D0D"/>
                </a:solidFill>
                <a:effectLst/>
              </a:rPr>
              <a:t>Pattern MVC</a:t>
            </a:r>
          </a:p>
          <a:p>
            <a:pPr algn="l"/>
            <a:r>
              <a:rPr lang="it-IT" sz="2000" b="0" i="0">
                <a:solidFill>
                  <a:srgbClr val="0D0D0D"/>
                </a:solidFill>
                <a:effectLst/>
              </a:rPr>
              <a:t>Il </a:t>
            </a:r>
            <a:r>
              <a:rPr lang="it-IT" sz="2000" b="0" i="1">
                <a:solidFill>
                  <a:srgbClr val="0D0D0D"/>
                </a:solidFill>
                <a:effectLst/>
              </a:rPr>
              <a:t>Pattern MVC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è stato implementato per garantire una struttura modulare all'applicazione. Questo pattern suddivide l'applicazione in tre componenti principali: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Modello (Model)</a:t>
            </a:r>
            <a:r>
              <a:rPr lang="it-IT" sz="2000" b="0" i="0">
                <a:solidFill>
                  <a:srgbClr val="0D0D0D"/>
                </a:solidFill>
                <a:effectLst/>
              </a:rPr>
              <a:t>,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Visualizzazione (</a:t>
            </a:r>
            <a:r>
              <a:rPr lang="it-IT" sz="2000" b="1" i="0" err="1">
                <a:solidFill>
                  <a:srgbClr val="0D0D0D"/>
                </a:solidFill>
                <a:effectLst/>
              </a:rPr>
              <a:t>View</a:t>
            </a:r>
            <a:r>
              <a:rPr lang="it-IT" sz="2000" b="1" i="0">
                <a:solidFill>
                  <a:srgbClr val="0D0D0D"/>
                </a:solidFill>
                <a:effectLst/>
              </a:rPr>
              <a:t>)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e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Controllore (Controller)</a:t>
            </a:r>
            <a:r>
              <a:rPr lang="it-IT" sz="2000" b="0" i="0">
                <a:solidFill>
                  <a:srgbClr val="0D0D0D"/>
                </a:solidFill>
                <a:effectLst/>
              </a:rPr>
              <a:t>. In particolare, </a:t>
            </a:r>
            <a:r>
              <a:rPr lang="it-IT" sz="2000" b="0" i="0" err="1">
                <a:solidFill>
                  <a:srgbClr val="0D0D0D"/>
                </a:solidFill>
                <a:effectLst/>
              </a:rPr>
              <a:t>View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e Controller sono stati uniti nelle stesse classi per riflettere la loro forte correlazione.</a:t>
            </a:r>
          </a:p>
          <a:p>
            <a:pPr algn="l"/>
            <a:endParaRPr lang="it-IT" sz="2000">
              <a:solidFill>
                <a:srgbClr val="0D0D0D"/>
              </a:solidFill>
            </a:endParaRPr>
          </a:p>
          <a:p>
            <a:pPr algn="l"/>
            <a:r>
              <a:rPr lang="it-IT" sz="2000" b="1" i="0">
                <a:solidFill>
                  <a:srgbClr val="0D0D0D"/>
                </a:solidFill>
                <a:effectLst/>
              </a:rPr>
              <a:t>Singleton pattern</a:t>
            </a:r>
          </a:p>
          <a:p>
            <a:pPr algn="l"/>
            <a:r>
              <a:rPr lang="it-IT" sz="2000" b="0" i="0">
                <a:solidFill>
                  <a:srgbClr val="0D0D0D"/>
                </a:solidFill>
                <a:effectLst/>
              </a:rPr>
              <a:t>Il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Singleton pattern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è stato utilizzato per garantire un'unica istanza di determinate classi all'interno dell'applicazione. Ad esempio, i modelli condividono un'unica istanza per evitare problemi di gestione dei dati e di sincronizzazione con la vista.</a:t>
            </a:r>
          </a:p>
          <a:p>
            <a:pPr algn="l"/>
            <a:endParaRPr lang="it-IT" sz="2000" b="0" i="0">
              <a:solidFill>
                <a:srgbClr val="0D0D0D"/>
              </a:solidFill>
              <a:effectLst/>
            </a:endParaRPr>
          </a:p>
          <a:p>
            <a:pPr algn="l"/>
            <a:r>
              <a:rPr lang="it-IT" sz="2000" b="1" i="0">
                <a:solidFill>
                  <a:srgbClr val="0D0D0D"/>
                </a:solidFill>
                <a:effectLst/>
              </a:rPr>
              <a:t>Observer pattern</a:t>
            </a:r>
          </a:p>
          <a:p>
            <a:pPr algn="l"/>
            <a:r>
              <a:rPr lang="it-IT" sz="2000" b="0" i="0">
                <a:solidFill>
                  <a:srgbClr val="0D0D0D"/>
                </a:solidFill>
                <a:effectLst/>
              </a:rPr>
              <a:t>L’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Observer pattern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è stato implementato per ridurre l'interconnessione tra modelli e vista. Questo permette ai modelli di essere svincolati dalle </a:t>
            </a:r>
            <a:r>
              <a:rPr lang="it-IT" sz="2000" b="0" i="0" err="1">
                <a:solidFill>
                  <a:srgbClr val="0D0D0D"/>
                </a:solidFill>
                <a:effectLst/>
              </a:rPr>
              <a:t>view</a:t>
            </a:r>
            <a:r>
              <a:rPr lang="it-IT" sz="2000" b="0" i="0">
                <a:solidFill>
                  <a:srgbClr val="0D0D0D"/>
                </a:solidFill>
                <a:effectLst/>
              </a:rPr>
              <a:t>, semplificando l'aggiornamento dell'interfaccia utente senza influire sui modelli sottostanti.</a:t>
            </a:r>
          </a:p>
          <a:p>
            <a:pPr algn="l"/>
            <a:endParaRPr lang="it-IT" sz="2000" b="0" i="0">
              <a:solidFill>
                <a:srgbClr val="0D0D0D"/>
              </a:solidFill>
              <a:effectLst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A52C2B-21A3-5729-A4A8-7DC0BC52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25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Misurazione del codice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84977" y="2134369"/>
            <a:ext cx="3228975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it-IT" sz="2000" b="1" i="0">
                <a:solidFill>
                  <a:srgbClr val="0D0D0D"/>
                </a:solidFill>
                <a:effectLst/>
              </a:rPr>
              <a:t>Structure101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Valutazione delle dipendenze delle classi e dei pacchetti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000" b="0" i="0">
              <a:solidFill>
                <a:srgbClr val="0D0D0D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Identificazione di loop e coesione delle classi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000" b="0" i="0">
              <a:solidFill>
                <a:srgbClr val="0D0D0D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Importanza nell'identificare e correggere i loop per migliorare la struttura del codice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A52C2B-21A3-5729-A4A8-7DC0BC52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22</a:t>
            </a:fld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AAA393D-5D9E-E6B7-7C35-6B515F7F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958" y="2195137"/>
            <a:ext cx="5644092" cy="169545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7186F10-0E15-38E1-37A1-7F700CC71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438" y="3042862"/>
            <a:ext cx="3228975" cy="322897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1147AF-D911-19E9-CCC2-018D020E4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277" y="4442441"/>
            <a:ext cx="4877548" cy="21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Misurazione del codice (2)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74" y="1920240"/>
            <a:ext cx="11075126" cy="4261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A52C2B-21A3-5729-A4A8-7DC0BC52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23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5C814B9-C536-58D6-0403-D652CAE5E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5" y="2582333"/>
            <a:ext cx="7680738" cy="314731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BEAA36-2096-CEBF-C1E4-3362C514FB88}"/>
              </a:ext>
            </a:extLst>
          </p:cNvPr>
          <p:cNvSpPr txBox="1"/>
          <p:nvPr/>
        </p:nvSpPr>
        <p:spPr>
          <a:xfrm>
            <a:off x="8274667" y="2277533"/>
            <a:ext cx="324829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it-IT" sz="2000" b="1" i="0" err="1">
                <a:solidFill>
                  <a:srgbClr val="0D0D0D"/>
                </a:solidFill>
                <a:effectLst/>
              </a:rPr>
              <a:t>Jdepend</a:t>
            </a:r>
            <a:endParaRPr lang="it-IT" sz="2000" b="1" i="0">
              <a:solidFill>
                <a:srgbClr val="0D0D0D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it-IT" sz="2000" b="1" i="0">
              <a:solidFill>
                <a:srgbClr val="0D0D0D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Utilizzo di </a:t>
            </a:r>
            <a:r>
              <a:rPr lang="it-IT" sz="2000" b="0" i="0" err="1">
                <a:solidFill>
                  <a:srgbClr val="0D0D0D"/>
                </a:solidFill>
                <a:effectLst/>
              </a:rPr>
              <a:t>JDepend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per misurare metriche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000" b="0" i="0">
              <a:solidFill>
                <a:srgbClr val="0D0D0D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Livello di astrazione generale basso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000" b="0" i="0">
              <a:solidFill>
                <a:srgbClr val="0D0D0D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Necessità di </a:t>
            </a:r>
            <a:r>
              <a:rPr lang="it-IT" sz="2000" b="0" i="0" err="1">
                <a:solidFill>
                  <a:srgbClr val="0D0D0D"/>
                </a:solidFill>
                <a:effectLst/>
              </a:rPr>
              <a:t>refactoring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per aumentare il livello di astrazione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69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Implementazione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2784"/>
            <a:ext cx="5469468" cy="4260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ea typeface="+mn-lt"/>
                <a:cs typeface="+mn-lt"/>
              </a:rPr>
              <a:t>Log-in dell'utente</a:t>
            </a:r>
            <a:endParaRPr lang="it-IT" sz="2000" i="1"/>
          </a:p>
          <a:p>
            <a:pPr>
              <a:buFont typeface="Wingdings" panose="020B0604020202020204" pitchFamily="34" charset="0"/>
              <a:buChar char="ü"/>
            </a:pPr>
            <a:endParaRPr lang="it-IT" sz="20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it-IT" sz="20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it-IT" sz="2000" i="1">
              <a:ea typeface="+mn-lt"/>
              <a:cs typeface="+mn-lt"/>
            </a:endParaRP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ea typeface="+mn-lt"/>
                <a:cs typeface="+mn-lt"/>
              </a:rPr>
              <a:t>Creazione degli utenti di tutto il personale</a:t>
            </a:r>
            <a:endParaRPr lang="it-IT" sz="2000" i="1"/>
          </a:p>
          <a:p>
            <a:pPr>
              <a:buFont typeface="Wingdings" panose="020B0604020202020204" pitchFamily="34" charset="0"/>
              <a:buChar char="ü"/>
            </a:pPr>
            <a:endParaRPr lang="it-IT" sz="20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it-IT" sz="20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it-IT" sz="20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it-IT" sz="2000" b="0" i="0">
              <a:effectLst/>
            </a:endParaRPr>
          </a:p>
          <a:p>
            <a:pPr>
              <a:buFont typeface="Wingdings" panose="020B0604020202020204" pitchFamily="34" charset="0"/>
              <a:buChar char="ü"/>
            </a:pPr>
            <a:endParaRPr lang="it-IT" sz="2000"/>
          </a:p>
          <a:p>
            <a:pPr>
              <a:buFont typeface="Wingdings" panose="020B0604020202020204" pitchFamily="34" charset="0"/>
              <a:buChar char="ü"/>
            </a:pPr>
            <a:endParaRPr lang="it-IT" sz="2000"/>
          </a:p>
          <a:p>
            <a:pPr>
              <a:buFont typeface="Wingdings"/>
              <a:buChar char="ü"/>
            </a:pPr>
            <a:endParaRPr lang="it-IT" sz="2000"/>
          </a:p>
          <a:p>
            <a:pPr marL="0" indent="0">
              <a:buNone/>
            </a:pPr>
            <a:endParaRPr lang="it-IT" sz="20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E996D7-1D26-BB14-743F-7988CC0E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24</a:t>
            </a:fld>
            <a:endParaRPr lang="it-IT"/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D0A44DC-435D-9033-D83A-A991F4DB4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69" y="2828284"/>
            <a:ext cx="1613959" cy="1239309"/>
          </a:xfrm>
          <a:prstGeom prst="rect">
            <a:avLst/>
          </a:prstGeom>
        </p:spPr>
      </p:pic>
      <p:pic>
        <p:nvPicPr>
          <p:cNvPr id="8" name="Immagine 7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3CE52D96-F51D-EC09-C469-456C39499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69" y="4462350"/>
            <a:ext cx="3032348" cy="191023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B5E025-A4D2-6DCB-FCDA-972FC3310D07}"/>
              </a:ext>
            </a:extLst>
          </p:cNvPr>
          <p:cNvSpPr txBox="1"/>
          <p:nvPr/>
        </p:nvSpPr>
        <p:spPr>
          <a:xfrm>
            <a:off x="840341" y="1832068"/>
            <a:ext cx="103104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ea typeface="+mn-lt"/>
                <a:cs typeface="+mn-lt"/>
              </a:rPr>
              <a:t>Le funzionalità che sono state implementate nell'applicazione sono:</a:t>
            </a:r>
            <a:endParaRPr lang="it-IT" sz="200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10E1EF-0B3D-8F9A-B86E-875F48BC1F90}"/>
              </a:ext>
            </a:extLst>
          </p:cNvPr>
          <p:cNvSpPr txBox="1"/>
          <p:nvPr/>
        </p:nvSpPr>
        <p:spPr>
          <a:xfrm>
            <a:off x="6398413" y="2462784"/>
            <a:ext cx="52561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/>
              <a:t>Aggiunta, rimozione e modifica dei prodotti</a:t>
            </a:r>
            <a:endParaRPr lang="it-IT"/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latin typeface="Aptos"/>
                <a:cs typeface="Arial"/>
              </a:rPr>
              <a:t>Assegnazione del box e della quantità a ciascun prodotto</a:t>
            </a:r>
          </a:p>
        </p:txBody>
      </p:sp>
      <p:pic>
        <p:nvPicPr>
          <p:cNvPr id="12" name="Immagine 11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79251D99-5E9D-72CB-D73F-CA6A23382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8604" y="3488683"/>
            <a:ext cx="3055354" cy="288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0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Implementazione (2)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ea typeface="+mn-lt"/>
                <a:cs typeface="+mn-lt"/>
              </a:rPr>
              <a:t>Aggiunta, rimozione e modifica degli ordini</a:t>
            </a:r>
            <a:endParaRPr lang="it-IT" sz="2000" i="1">
              <a:latin typeface="Aptos"/>
              <a:cs typeface="Arial"/>
            </a:endParaRPr>
          </a:p>
          <a:p>
            <a:pPr>
              <a:buFont typeface="Wingdings"/>
              <a:buChar char="ü"/>
            </a:pPr>
            <a:endParaRPr lang="it-IT" sz="2000" i="1">
              <a:latin typeface="Aptos"/>
              <a:cs typeface="Arial"/>
            </a:endParaRPr>
          </a:p>
          <a:p>
            <a:pPr>
              <a:buFont typeface="Wingdings"/>
              <a:buChar char="ü"/>
            </a:pPr>
            <a:endParaRPr lang="it-IT" sz="2000" i="1">
              <a:latin typeface="Aptos"/>
              <a:cs typeface="Arial"/>
            </a:endParaRPr>
          </a:p>
          <a:p>
            <a:pPr>
              <a:buFont typeface="Wingdings"/>
              <a:buChar char="ü"/>
            </a:pPr>
            <a:endParaRPr lang="it-IT" sz="2000" i="1">
              <a:latin typeface="Aptos"/>
              <a:cs typeface="Arial"/>
            </a:endParaRPr>
          </a:p>
          <a:p>
            <a:pPr>
              <a:buFont typeface="Wingdings"/>
              <a:buChar char="ü"/>
            </a:pPr>
            <a:endParaRPr lang="it-IT" sz="2000" i="1">
              <a:cs typeface="Arial"/>
            </a:endParaRPr>
          </a:p>
          <a:p>
            <a:pPr>
              <a:buFont typeface="Wingdings"/>
              <a:buChar char="ü"/>
            </a:pPr>
            <a:endParaRPr lang="it-IT" sz="2000" i="1">
              <a:cs typeface="Arial"/>
            </a:endParaRP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/>
              <a:t>Generazione automatica di una movimentazione per ogni prodotto presente nell'ordine.</a:t>
            </a:r>
          </a:p>
          <a:p>
            <a:pPr>
              <a:buFont typeface="Wingdings"/>
              <a:buChar char="ü"/>
            </a:pPr>
            <a:endParaRPr lang="it-IT" sz="2000" i="1"/>
          </a:p>
          <a:p>
            <a:pPr marL="0" indent="0">
              <a:buNone/>
            </a:pPr>
            <a:endParaRPr lang="it-IT" sz="2000" i="1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E996D7-1D26-BB14-743F-7988CC0E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25</a:t>
            </a:fld>
            <a:endParaRPr lang="it-IT"/>
          </a:p>
        </p:txBody>
      </p:sp>
      <p:pic>
        <p:nvPicPr>
          <p:cNvPr id="6" name="Immagine 5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FF2115CB-C980-F11E-46D9-0B8F173B6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79" y="2311930"/>
            <a:ext cx="3861859" cy="19251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9EBCF79-5EFD-76D7-764A-E7764EA1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879" y="4702175"/>
            <a:ext cx="3643842" cy="19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Implementazione (3)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000">
                <a:ea typeface="+mn-lt"/>
                <a:cs typeface="+mn-lt"/>
              </a:rPr>
              <a:t>Le funzionalità che non sono state implementate nell'applicazione sono:</a:t>
            </a:r>
            <a:endParaRPr lang="it-IT" sz="2000" i="1">
              <a:ea typeface="+mn-lt"/>
              <a:cs typeface="+mn-lt"/>
            </a:endParaRP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ea typeface="+mn-lt"/>
                <a:cs typeface="+mn-lt"/>
              </a:rPr>
              <a:t>Inserimento ordini da file</a:t>
            </a: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latin typeface="Aptos"/>
                <a:ea typeface="+mn-lt"/>
                <a:cs typeface="+mn-lt"/>
              </a:rPr>
              <a:t>Approvazione movimentazioni proposte dal sistema in seguito all’inserimento di un ordine</a:t>
            </a: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latin typeface="Aptos"/>
                <a:ea typeface="+mn-lt"/>
                <a:cs typeface="+mn-lt"/>
              </a:rPr>
              <a:t>La movimentazione deve contenere anche la data di completamento per accounting</a:t>
            </a: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latin typeface="Aptos"/>
                <a:ea typeface="+mn-lt"/>
                <a:cs typeface="+mn-lt"/>
              </a:rPr>
              <a:t>Notifica al responsabile ordini quando un prodotto scende sotto la soglia</a:t>
            </a: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latin typeface="Aptos"/>
                <a:ea typeface="+mn-lt"/>
                <a:cs typeface="+mn-lt"/>
              </a:rPr>
              <a:t>Gestione dei box del magazzino</a:t>
            </a: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it-IT" sz="2000" i="1">
                <a:latin typeface="Aptos"/>
                <a:ea typeface="+mn-lt"/>
                <a:cs typeface="+mn-lt"/>
              </a:rPr>
              <a:t>Rigenerazione delle movimentazioni in seguito alla mancanza di prodotto nel box predefinito</a:t>
            </a:r>
          </a:p>
          <a:p>
            <a:pPr>
              <a:buFont typeface="Arial"/>
              <a:buChar char="•"/>
            </a:pPr>
            <a:endParaRPr lang="it-IT" sz="2000" i="1">
              <a:latin typeface="Aptos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it-IT" sz="2000" i="1">
              <a:latin typeface="Aptos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it-IT" sz="2000" i="1"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endParaRPr lang="it-IT" sz="2000" i="1"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endParaRPr lang="it-IT" sz="2000" i="1"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endParaRPr lang="it-IT" sz="2000" i="1">
              <a:latin typeface="Aptos"/>
              <a:cs typeface="Arial"/>
            </a:endParaRPr>
          </a:p>
          <a:p>
            <a:pPr>
              <a:buFont typeface="Arial"/>
              <a:buChar char="•"/>
            </a:pPr>
            <a:endParaRPr lang="it-IT" sz="2000" i="1">
              <a:cs typeface="Arial"/>
            </a:endParaRPr>
          </a:p>
          <a:p>
            <a:pPr>
              <a:buFont typeface="Arial"/>
              <a:buChar char="•"/>
            </a:pPr>
            <a:endParaRPr lang="it-IT" sz="2000" i="1">
              <a:cs typeface="Arial"/>
            </a:endParaRPr>
          </a:p>
          <a:p>
            <a:pPr marL="0" indent="0">
              <a:buNone/>
            </a:pPr>
            <a:endParaRPr lang="it-IT" sz="2000" i="1"/>
          </a:p>
          <a:p>
            <a:pPr>
              <a:buFontTx/>
              <a:buChar char="-"/>
            </a:pPr>
            <a:endParaRPr lang="it-IT" sz="2000" i="1"/>
          </a:p>
          <a:p>
            <a:pPr marL="0" indent="0">
              <a:buNone/>
            </a:pPr>
            <a:endParaRPr lang="it-IT" sz="2000" i="1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0E996D7-1D26-BB14-743F-7988CC0E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559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3B7BE2E1-491A-A950-6C0F-08CF6EF57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05" y="2096753"/>
            <a:ext cx="4477753" cy="425867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Demo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A320964-EB4C-B935-843D-87318DC4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27</a:t>
            </a:fld>
            <a:endParaRPr lang="it-IT"/>
          </a:p>
        </p:txBody>
      </p:sp>
      <p:pic>
        <p:nvPicPr>
          <p:cNvPr id="7" name="Immagine 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C118B17-A812-2966-5A66-0B7590F0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46" y="3073818"/>
            <a:ext cx="3019425" cy="2314575"/>
          </a:xfrm>
          <a:prstGeom prst="rect">
            <a:avLst/>
          </a:prstGeom>
        </p:spPr>
      </p:pic>
      <p:pic>
        <p:nvPicPr>
          <p:cNvPr id="8" name="Immagine 7" descr="Immagine che contiene testo, schermata, numero, schermo&#10;&#10;Descrizione generata automaticamente">
            <a:extLst>
              <a:ext uri="{FF2B5EF4-FFF2-40B4-BE49-F238E27FC236}">
                <a16:creationId xmlns:a16="http://schemas.microsoft.com/office/drawing/2014/main" id="{DD3D72DB-4A52-9DAE-98BF-312DF1E65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569" y="2911139"/>
            <a:ext cx="4158415" cy="26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8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Modellazione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1038225" y="2314575"/>
            <a:ext cx="10853928" cy="35873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/>
              <a:t>Sono stati utilizzati i </a:t>
            </a:r>
            <a:r>
              <a:rPr lang="it-IT" sz="2000" i="1"/>
              <a:t>diagrammi UML</a:t>
            </a:r>
            <a:r>
              <a:rPr lang="it-IT" sz="2000"/>
              <a:t> per modellare diversi aspetti del sistema realizzato.</a:t>
            </a:r>
          </a:p>
          <a:p>
            <a:endParaRPr lang="it-IT" sz="2000"/>
          </a:p>
          <a:p>
            <a:r>
              <a:rPr lang="it-IT" sz="2000"/>
              <a:t>Nello specifico, abbiamo realizzato i seguenti modelli:</a:t>
            </a:r>
          </a:p>
          <a:p>
            <a:endParaRPr lang="it-IT" sz="20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sz="2000">
                <a:ea typeface="+mn-lt"/>
                <a:cs typeface="+mn-lt"/>
              </a:rPr>
              <a:t>Use Case </a:t>
            </a:r>
            <a:r>
              <a:rPr lang="it-IT" sz="2000" err="1">
                <a:ea typeface="+mn-lt"/>
                <a:cs typeface="+mn-lt"/>
              </a:rPr>
              <a:t>Diagram</a:t>
            </a:r>
            <a:endParaRPr lang="it-IT" sz="20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sz="2000">
                <a:ea typeface="+mn-lt"/>
                <a:cs typeface="+mn-lt"/>
              </a:rPr>
              <a:t>Class </a:t>
            </a:r>
            <a:r>
              <a:rPr lang="it-IT" sz="2000" err="1">
                <a:ea typeface="+mn-lt"/>
                <a:cs typeface="+mn-lt"/>
              </a:rPr>
              <a:t>Diagram</a:t>
            </a:r>
            <a:endParaRPr lang="it-IT" sz="20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sz="2000">
                <a:ea typeface="+mn-lt"/>
                <a:cs typeface="+mn-lt"/>
              </a:rPr>
              <a:t>Activity </a:t>
            </a:r>
            <a:r>
              <a:rPr lang="it-IT" sz="2000" err="1">
                <a:ea typeface="+mn-lt"/>
                <a:cs typeface="+mn-lt"/>
              </a:rPr>
              <a:t>Diagram</a:t>
            </a:r>
            <a:endParaRPr lang="it-IT" sz="20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sz="2000">
                <a:ea typeface="+mn-lt"/>
                <a:cs typeface="+mn-lt"/>
              </a:rPr>
              <a:t>State </a:t>
            </a:r>
            <a:r>
              <a:rPr lang="it-IT" sz="2000" err="1">
                <a:ea typeface="+mn-lt"/>
                <a:cs typeface="+mn-lt"/>
              </a:rPr>
              <a:t>Diagram</a:t>
            </a:r>
            <a:endParaRPr lang="it-IT" sz="2000"/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/>
              <a:buChar char="•"/>
            </a:pPr>
            <a:r>
              <a:rPr lang="it-IT" sz="2000" err="1">
                <a:ea typeface="+mn-lt"/>
                <a:cs typeface="+mn-lt"/>
              </a:rPr>
              <a:t>Sequence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Diagram</a:t>
            </a:r>
            <a:endParaRPr lang="it-IT" sz="2000" err="1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10E48C-3D80-F127-B2C7-A53005B1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4170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bianco e nero, Carattere&#10;&#10;Descrizione generata automaticamente">
            <a:extLst>
              <a:ext uri="{FF2B5EF4-FFF2-40B4-BE49-F238E27FC236}">
                <a16:creationId xmlns:a16="http://schemas.microsoft.com/office/drawing/2014/main" id="{ED4649FD-54FD-30D3-F438-777955391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6" b="-172"/>
          <a:stretch/>
        </p:blipFill>
        <p:spPr>
          <a:xfrm>
            <a:off x="822158" y="372756"/>
            <a:ext cx="10550143" cy="585181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5C08D27-D2B3-106B-8854-6B22C984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369E59-4D8F-4898-890C-7090559E67D8}" type="slidenum">
              <a:rPr lang="it-IT" smtClean="0"/>
              <a:pPr>
                <a:spcAft>
                  <a:spcPts val="600"/>
                </a:spcAft>
              </a:pPr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04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Difficoltà incontrate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841833" y="2164532"/>
            <a:ext cx="10853928" cy="18946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/>
              <a:t>Utilizzo di </a:t>
            </a:r>
            <a:r>
              <a:rPr lang="it-IT" sz="2000" err="1"/>
              <a:t>git</a:t>
            </a:r>
            <a:r>
              <a:rPr lang="it-IT" sz="2000"/>
              <a:t> e GitHub nella fase iniziale del progetto</a:t>
            </a:r>
            <a:endParaRPr lang="it-IT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/>
              <a:t>Rispettare le tempistiche del modello RAD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/>
              <a:t>Utilizzare </a:t>
            </a:r>
            <a:r>
              <a:rPr lang="it-IT" sz="2000" err="1"/>
              <a:t>jOOQ</a:t>
            </a:r>
            <a:r>
              <a:rPr lang="it-IT" sz="2000"/>
              <a:t> e </a:t>
            </a:r>
            <a:r>
              <a:rPr lang="it-IT" sz="2000" err="1"/>
              <a:t>WindowBuilder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/>
              <a:t>Capire l’architettura MVC e altri design pattern in modo tale da poterli mettere in pratica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F05415-36E2-496C-C4F4-6BB9D6B5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3</a:t>
            </a:fld>
            <a:endParaRPr lang="it-IT"/>
          </a:p>
        </p:txBody>
      </p:sp>
      <p:pic>
        <p:nvPicPr>
          <p:cNvPr id="6" name="Immagine 5" descr="ingarbugliato linea, complesso nodo riposa nel dritto linea isolato vettore  illustrazione 15033151 Arte vettoriale a Vecteezy">
            <a:extLst>
              <a:ext uri="{FF2B5EF4-FFF2-40B4-BE49-F238E27FC236}">
                <a16:creationId xmlns:a16="http://schemas.microsoft.com/office/drawing/2014/main" id="{7C8D2024-1476-975A-6B50-BF110B4A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133" y="4276276"/>
            <a:ext cx="5398416" cy="214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53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7E700182-76C1-50C3-0D2A-8762390B3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7" t="457" r="1610" b="2609"/>
          <a:stretch/>
        </p:blipFill>
        <p:spPr>
          <a:xfrm>
            <a:off x="2105332" y="141438"/>
            <a:ext cx="7978425" cy="6571984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FFD571-87CD-A866-F682-3AF72B52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369E59-4D8F-4898-890C-7090559E67D8}" type="slidenum">
              <a:rPr lang="it-IT" dirty="0"/>
              <a:pPr>
                <a:spcAft>
                  <a:spcPts val="600"/>
                </a:spcAft>
              </a:pPr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3012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C92F3CC-47E2-54D6-3553-7B28476A0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22" b="3967"/>
          <a:stretch/>
        </p:blipFill>
        <p:spPr>
          <a:xfrm>
            <a:off x="1624542" y="61940"/>
            <a:ext cx="8935006" cy="665751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788191E-D5F5-0090-2A43-83613344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369E59-4D8F-4898-890C-7090559E67D8}" type="slidenum">
              <a:rPr lang="it-IT" smtClean="0"/>
              <a:pPr>
                <a:spcAft>
                  <a:spcPts val="600"/>
                </a:spcAft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2512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C1C52D3A-C772-D457-8F41-56A328C67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9" b="3577"/>
          <a:stretch/>
        </p:blipFill>
        <p:spPr>
          <a:xfrm>
            <a:off x="1614237" y="205539"/>
            <a:ext cx="8961049" cy="644312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1D04D96-529F-0500-DB0D-762D304D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369E59-4D8F-4898-890C-7090559E67D8}" type="slidenum">
              <a:rPr lang="it-IT" smtClean="0"/>
              <a:pPr>
                <a:spcAft>
                  <a:spcPts val="600"/>
                </a:spcAft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340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8335951-21FC-BD1B-6FAE-80DDBB8A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73" y="112071"/>
            <a:ext cx="8958879" cy="663385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EA23E5-D736-0B35-E69B-3A147DFD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369E59-4D8F-4898-890C-7090559E67D8}" type="slidenum">
              <a:rPr lang="it-IT" smtClean="0"/>
              <a:pPr>
                <a:spcAft>
                  <a:spcPts val="600"/>
                </a:spcAft>
              </a:pPr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134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Testing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759551" y="2314575"/>
            <a:ext cx="1085392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b="0" i="0">
                <a:solidFill>
                  <a:srgbClr val="0D0D0D"/>
                </a:solidFill>
                <a:effectLst/>
              </a:rPr>
              <a:t>Abbiamo creato dei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casi di test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con </a:t>
            </a:r>
            <a:r>
              <a:rPr lang="it-IT" sz="2000" b="1" i="0" err="1">
                <a:solidFill>
                  <a:srgbClr val="0D0D0D"/>
                </a:solidFill>
                <a:effectLst/>
              </a:rPr>
              <a:t>JUnit</a:t>
            </a:r>
            <a:r>
              <a:rPr lang="it-IT" sz="2000" b="1" i="0">
                <a:solidFill>
                  <a:srgbClr val="0D0D0D"/>
                </a:solidFill>
                <a:effectLst/>
              </a:rPr>
              <a:t> 5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per esaminare la maggior parte delle funzionalità del sistema. L'obiettivo principale è individuare il maggior numero possibile di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difetti</a:t>
            </a:r>
            <a:r>
              <a:rPr lang="it-IT" sz="2000">
                <a:solidFill>
                  <a:srgbClr val="0D0D0D"/>
                </a:solidFill>
              </a:rPr>
              <a:t> (o </a:t>
            </a:r>
            <a:r>
              <a:rPr lang="it-IT" sz="2000" b="1">
                <a:solidFill>
                  <a:srgbClr val="0D0D0D"/>
                </a:solidFill>
              </a:rPr>
              <a:t>bug</a:t>
            </a:r>
            <a:r>
              <a:rPr lang="it-IT" sz="2000">
                <a:solidFill>
                  <a:srgbClr val="0D0D0D"/>
                </a:solidFill>
              </a:rPr>
              <a:t>)</a:t>
            </a:r>
            <a:r>
              <a:rPr lang="it-IT" sz="2000" b="1">
                <a:solidFill>
                  <a:srgbClr val="0D0D0D"/>
                </a:solidFill>
              </a:rPr>
              <a:t> </a:t>
            </a:r>
            <a:r>
              <a:rPr lang="it-IT" sz="2000" b="0" i="0">
                <a:solidFill>
                  <a:srgbClr val="0D0D0D"/>
                </a:solidFill>
                <a:effectLst/>
              </a:rPr>
              <a:t>durante la fase di </a:t>
            </a:r>
            <a:r>
              <a:rPr lang="it-IT" sz="2000">
                <a:solidFill>
                  <a:srgbClr val="0D0D0D"/>
                </a:solidFill>
              </a:rPr>
              <a:t>build cercando di scatenare dei </a:t>
            </a:r>
            <a:r>
              <a:rPr lang="it-IT" sz="2000" b="1">
                <a:solidFill>
                  <a:srgbClr val="0D0D0D"/>
                </a:solidFill>
              </a:rPr>
              <a:t>malfunzionamenti</a:t>
            </a:r>
            <a:r>
              <a:rPr lang="it-IT" sz="2000" b="0" i="0">
                <a:solidFill>
                  <a:srgbClr val="0D0D0D"/>
                </a:solidFill>
                <a:effectLst/>
              </a:rPr>
              <a:t>. Ciò viene fatto in vari modi, incluso l'utilizzo di </a:t>
            </a:r>
            <a:r>
              <a:rPr lang="it-IT" sz="2000" b="0" i="1">
                <a:solidFill>
                  <a:srgbClr val="0D0D0D"/>
                </a:solidFill>
                <a:effectLst/>
              </a:rPr>
              <a:t>parametri non validi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e simulazioni di </a:t>
            </a:r>
            <a:r>
              <a:rPr lang="it-IT" sz="2000" b="0" i="1">
                <a:solidFill>
                  <a:srgbClr val="0D0D0D"/>
                </a:solidFill>
                <a:effectLst/>
              </a:rPr>
              <a:t>scenari d'uso tipici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dell'applicazione.</a:t>
            </a:r>
          </a:p>
          <a:p>
            <a:endParaRPr lang="it-IT" sz="2000">
              <a:solidFill>
                <a:srgbClr val="0D0D0D"/>
              </a:solidFill>
            </a:endParaRPr>
          </a:p>
          <a:p>
            <a:r>
              <a:rPr lang="it-IT" sz="2000" b="0" i="0">
                <a:solidFill>
                  <a:srgbClr val="0D0D0D"/>
                </a:solidFill>
                <a:effectLst/>
              </a:rPr>
              <a:t>Abbiamo adottato una strategia in cui </a:t>
            </a:r>
            <a:r>
              <a:rPr lang="it-IT" sz="2000" b="0" i="1">
                <a:solidFill>
                  <a:srgbClr val="0D0D0D"/>
                </a:solidFill>
                <a:effectLst/>
              </a:rPr>
              <a:t>ogni caso di test è indipendente dagli altri</a:t>
            </a:r>
            <a:r>
              <a:rPr lang="it-IT" sz="2000" b="0" i="0">
                <a:solidFill>
                  <a:srgbClr val="0D0D0D"/>
                </a:solidFill>
                <a:effectLst/>
              </a:rPr>
              <a:t>. Prima di </a:t>
            </a:r>
            <a:r>
              <a:rPr lang="it-IT" sz="2000">
                <a:solidFill>
                  <a:srgbClr val="0D0D0D"/>
                </a:solidFill>
              </a:rPr>
              <a:t>ciascun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caso di test, svuotiamo il database dedicato e, una volta terminati tutti i test, ne cancelliamo il file. Questo assicura che ogni caso di test sia isolato e non influenzi gli altri</a:t>
            </a:r>
            <a:r>
              <a:rPr lang="it-IT" sz="2000">
                <a:solidFill>
                  <a:srgbClr val="0D0D0D"/>
                </a:solidFill>
              </a:rPr>
              <a:t>, </a:t>
            </a:r>
            <a:r>
              <a:rPr lang="it-IT" sz="2000" i="1">
                <a:solidFill>
                  <a:srgbClr val="0D0D0D"/>
                </a:solidFill>
              </a:rPr>
              <a:t>aumentando l'efficacia e l'affidabilità dei test</a:t>
            </a:r>
            <a:r>
              <a:rPr lang="it-IT" sz="2000">
                <a:solidFill>
                  <a:srgbClr val="0D0D0D"/>
                </a:solidFill>
              </a:rPr>
              <a:t>.</a:t>
            </a:r>
            <a:endParaRPr lang="it-IT" sz="20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F7F20C-28A7-48DF-09DE-2BB393A8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34</a:t>
            </a:fld>
            <a:endParaRPr lang="it-IT"/>
          </a:p>
        </p:txBody>
      </p:sp>
      <p:pic>
        <p:nvPicPr>
          <p:cNvPr id="6" name="Immagine 5" descr="JUnit · GitHub">
            <a:extLst>
              <a:ext uri="{FF2B5EF4-FFF2-40B4-BE49-F238E27FC236}">
                <a16:creationId xmlns:a16="http://schemas.microsoft.com/office/drawing/2014/main" id="{FE3FBE4A-4C5B-B8F9-5903-CE1CF0320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74244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46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538163"/>
            <a:ext cx="4241799" cy="863600"/>
          </a:xfrm>
        </p:spPr>
        <p:txBody>
          <a:bodyPr>
            <a:normAutofit/>
          </a:bodyPr>
          <a:lstStyle/>
          <a:p>
            <a:r>
              <a:rPr lang="it-IT" sz="4400" i="1">
                <a:solidFill>
                  <a:schemeClr val="accent2"/>
                </a:solidFill>
              </a:rPr>
              <a:t>Focus sui modelli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F7F20C-28A7-48DF-09DE-2BB393A8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35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660400" y="2297641"/>
            <a:ext cx="10870861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it-IT" sz="2000" b="0" i="0">
                <a:solidFill>
                  <a:srgbClr val="0D0D0D"/>
                </a:solidFill>
                <a:effectLst/>
              </a:rPr>
              <a:t>Abbiamo concentrato l'attività di testing sui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modelli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(MVC) poiché ricoprono un </a:t>
            </a:r>
            <a:r>
              <a:rPr lang="it-IT" sz="2000" b="0" i="1">
                <a:solidFill>
                  <a:srgbClr val="0D0D0D"/>
                </a:solidFill>
                <a:effectLst/>
              </a:rPr>
              <a:t>ruolo chiave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nel sistema sviluppato:</a:t>
            </a:r>
          </a:p>
          <a:p>
            <a:endParaRPr lang="it-IT" sz="2000">
              <a:solidFill>
                <a:srgbClr val="0D0D0D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b="0" i="0">
                <a:solidFill>
                  <a:srgbClr val="0D0D0D"/>
                </a:solidFill>
                <a:effectLst/>
              </a:rPr>
              <a:t>Implementano la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business </a:t>
            </a:r>
            <a:r>
              <a:rPr lang="it-IT" sz="2000" b="1" err="1">
                <a:solidFill>
                  <a:srgbClr val="0D0D0D"/>
                </a:solidFill>
              </a:rPr>
              <a:t>logic</a:t>
            </a:r>
            <a:endParaRPr lang="it-IT" sz="2000" b="1">
              <a:solidFill>
                <a:srgbClr val="0D0D0D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solidFill>
                  <a:srgbClr val="0D0D0D"/>
                </a:solidFill>
              </a:rPr>
              <a:t>Espongono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le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interfacce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per svolgere operazioni sui </a:t>
            </a:r>
            <a:r>
              <a:rPr lang="it-IT" sz="2000">
                <a:solidFill>
                  <a:srgbClr val="0D0D0D"/>
                </a:solidFill>
              </a:rPr>
              <a:t>dati</a:t>
            </a:r>
            <a:endParaRPr lang="it-IT" sz="2000" b="1">
              <a:solidFill>
                <a:srgbClr val="0D0D0D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>
                <a:solidFill>
                  <a:srgbClr val="0D0D0D"/>
                </a:solidFill>
              </a:rPr>
              <a:t>Garantiscono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l'</a:t>
            </a:r>
            <a:r>
              <a:rPr lang="it-IT" sz="2000" b="1" i="0">
                <a:solidFill>
                  <a:srgbClr val="0D0D0D"/>
                </a:solidFill>
                <a:effectLst/>
              </a:rPr>
              <a:t>integrità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e la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persistenza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dei dati</a:t>
            </a:r>
            <a:endParaRPr lang="it-IT" sz="2000" b="1" i="0">
              <a:solidFill>
                <a:srgbClr val="0D0D0D"/>
              </a:solidFill>
              <a:effectLst/>
            </a:endParaRPr>
          </a:p>
          <a:p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9325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436563"/>
            <a:ext cx="2201334" cy="855134"/>
          </a:xfrm>
        </p:spPr>
        <p:txBody>
          <a:bodyPr>
            <a:normAutofit/>
          </a:bodyPr>
          <a:lstStyle/>
          <a:p>
            <a:r>
              <a:rPr lang="it-IT" sz="4000" i="1">
                <a:solidFill>
                  <a:schemeClr val="accent2"/>
                </a:solidFill>
              </a:rPr>
              <a:t>Numeri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F7F20C-28A7-48DF-09DE-2BB393A8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36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118068" y="4843609"/>
            <a:ext cx="597217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000" b="0" i="0">
                <a:solidFill>
                  <a:srgbClr val="0D0D0D"/>
                </a:solidFill>
                <a:effectLst/>
              </a:rPr>
              <a:t>Abbiamo realizzato in totale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74 casi di test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che interessano circa l'</a:t>
            </a:r>
            <a:r>
              <a:rPr lang="it-IT" sz="2000" b="1" i="0">
                <a:solidFill>
                  <a:srgbClr val="0D0D0D"/>
                </a:solidFill>
                <a:effectLst/>
              </a:rPr>
              <a:t>80% del codice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dei modelli.</a:t>
            </a:r>
            <a:endParaRPr lang="it-IT"/>
          </a:p>
        </p:txBody>
      </p:sp>
      <p:pic>
        <p:nvPicPr>
          <p:cNvPr id="6" name="Immagine 5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783CD507-615E-1022-8838-53519E16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6" y="2217737"/>
            <a:ext cx="6010275" cy="2085975"/>
          </a:xfrm>
          <a:prstGeom prst="rect">
            <a:avLst/>
          </a:prstGeom>
        </p:spPr>
      </p:pic>
      <p:pic>
        <p:nvPicPr>
          <p:cNvPr id="7" name="Immagine 6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49619A93-A321-5CBB-64B8-A2E7950D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044" y="1295548"/>
            <a:ext cx="5820374" cy="42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78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084" y="316470"/>
            <a:ext cx="10617200" cy="728134"/>
          </a:xfrm>
        </p:spPr>
        <p:txBody>
          <a:bodyPr>
            <a:noAutofit/>
          </a:bodyPr>
          <a:lstStyle/>
          <a:p>
            <a:pPr algn="l"/>
            <a:r>
              <a:rPr lang="en-US" sz="4000" i="1">
                <a:solidFill>
                  <a:schemeClr val="accent2"/>
                </a:solidFill>
              </a:rPr>
              <a:t>Continuous Integration con Maven e GitHub Action</a:t>
            </a:r>
            <a:endParaRPr lang="it-IT" sz="4000" i="1">
              <a:solidFill>
                <a:schemeClr val="accent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F7F20C-28A7-48DF-09DE-2BB393A8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37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818294" y="1177992"/>
            <a:ext cx="10548429" cy="11439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D0D0D"/>
                </a:solidFill>
              </a:rPr>
              <a:t>  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Configurazione di </a:t>
            </a:r>
            <a:r>
              <a:rPr lang="it-IT" sz="2000" b="0" i="0" err="1">
                <a:solidFill>
                  <a:srgbClr val="0D0D0D"/>
                </a:solidFill>
                <a:effectLst/>
              </a:rPr>
              <a:t>JUnit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5 tramite </a:t>
            </a:r>
            <a:r>
              <a:rPr lang="it-IT" sz="2000" b="0" i="1">
                <a:solidFill>
                  <a:srgbClr val="0D0D0D"/>
                </a:solidFill>
                <a:effectLst/>
              </a:rPr>
              <a:t>pom.xml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per eseguire </a:t>
            </a:r>
            <a:r>
              <a:rPr lang="it-IT" sz="2000" b="0" i="1">
                <a:solidFill>
                  <a:srgbClr val="0D0D0D"/>
                </a:solidFill>
                <a:effectLst/>
              </a:rPr>
              <a:t>test durante le build </a:t>
            </a:r>
            <a:r>
              <a:rPr lang="it-IT" sz="2000" b="0" i="1" err="1">
                <a:solidFill>
                  <a:srgbClr val="0D0D0D"/>
                </a:solidFill>
                <a:effectLst/>
              </a:rPr>
              <a:t>Maven</a:t>
            </a:r>
            <a:endParaRPr lang="it-IT"/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0D0D0D"/>
                </a:solidFill>
              </a:rPr>
              <a:t>   I</a:t>
            </a:r>
            <a:r>
              <a:rPr lang="it-IT" sz="2000" b="0" i="0">
                <a:solidFill>
                  <a:srgbClr val="0D0D0D"/>
                </a:solidFill>
                <a:effectLst/>
              </a:rPr>
              <a:t>mplementazione di una </a:t>
            </a:r>
            <a:r>
              <a:rPr lang="it-IT" sz="2000" b="1" i="0">
                <a:solidFill>
                  <a:srgbClr val="0D0D0D"/>
                </a:solidFill>
                <a:effectLst/>
              </a:rPr>
              <a:t>GitHub Action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per CI che esegue le build </a:t>
            </a:r>
            <a:r>
              <a:rPr lang="it-IT" sz="2000" b="0" i="0" err="1">
                <a:solidFill>
                  <a:srgbClr val="0D0D0D"/>
                </a:solidFill>
                <a:effectLst/>
              </a:rPr>
              <a:t>Maven</a:t>
            </a:r>
            <a:r>
              <a:rPr lang="it-IT" sz="2000" b="0" i="0">
                <a:solidFill>
                  <a:srgbClr val="0D0D0D"/>
                </a:solidFill>
                <a:effectLst/>
              </a:rPr>
              <a:t> con i test </a:t>
            </a:r>
            <a:r>
              <a:rPr lang="it-IT" sz="2000" i="1">
                <a:solidFill>
                  <a:srgbClr val="0D0D0D"/>
                </a:solidFill>
              </a:rPr>
              <a:t>ad</a:t>
            </a:r>
            <a:r>
              <a:rPr lang="it-IT" sz="2000" b="0" i="1">
                <a:solidFill>
                  <a:srgbClr val="0D0D0D"/>
                </a:solidFill>
                <a:effectLst/>
              </a:rPr>
              <a:t> </a:t>
            </a:r>
            <a:r>
              <a:rPr lang="it-IT" sz="2000" i="1">
                <a:solidFill>
                  <a:srgbClr val="0D0D0D"/>
                </a:solidFill>
              </a:rPr>
              <a:t>ogni PR</a:t>
            </a:r>
            <a:r>
              <a:rPr lang="it-IT" sz="2000" b="0" i="1">
                <a:solidFill>
                  <a:srgbClr val="0D0D0D"/>
                </a:solidFill>
                <a:effectLst/>
              </a:rPr>
              <a:t>/</a:t>
            </a:r>
            <a:r>
              <a:rPr lang="it-IT" sz="2000" b="0" i="1" err="1">
                <a:solidFill>
                  <a:srgbClr val="0D0D0D"/>
                </a:solidFill>
                <a:effectLst/>
              </a:rPr>
              <a:t>push</a:t>
            </a:r>
            <a:r>
              <a:rPr lang="it-IT" sz="2000" b="0" i="1">
                <a:solidFill>
                  <a:srgbClr val="0D0D0D"/>
                </a:solidFill>
                <a:effectLst/>
              </a:rPr>
              <a:t> sul </a:t>
            </a:r>
            <a:r>
              <a:rPr lang="it-IT" sz="2000" b="0" i="1" err="1">
                <a:solidFill>
                  <a:srgbClr val="0D0D0D"/>
                </a:solidFill>
                <a:effectLst/>
              </a:rPr>
              <a:t>branch</a:t>
            </a:r>
            <a:r>
              <a:rPr lang="it-IT" sz="2000" b="0" i="1">
                <a:solidFill>
                  <a:srgbClr val="0D0D0D"/>
                </a:solidFill>
                <a:effectLst/>
              </a:rPr>
              <a:t> </a:t>
            </a:r>
            <a:r>
              <a:rPr lang="it-IT" sz="2000" b="0" i="1" err="1">
                <a:solidFill>
                  <a:srgbClr val="0D0D0D"/>
                </a:solidFill>
                <a:effectLst/>
              </a:rPr>
              <a:t>main</a:t>
            </a:r>
            <a:endParaRPr lang="it-IT" sz="2000" b="0" i="1">
              <a:solidFill>
                <a:srgbClr val="0D0D0D"/>
              </a:solidFill>
              <a:effectLst/>
            </a:endParaRPr>
          </a:p>
        </p:txBody>
      </p:sp>
      <p:pic>
        <p:nvPicPr>
          <p:cNvPr id="9" name="Immagine 8" descr="Immagine che contiene testo, schermata, linea, Parallelo&#10;&#10;Descrizione generata automaticamente">
            <a:extLst>
              <a:ext uri="{FF2B5EF4-FFF2-40B4-BE49-F238E27FC236}">
                <a16:creationId xmlns:a16="http://schemas.microsoft.com/office/drawing/2014/main" id="{0E268D0F-92E2-FA25-5E7A-D484F5DD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5" y="2756429"/>
            <a:ext cx="4615491" cy="3564001"/>
          </a:xfrm>
          <a:prstGeom prst="rect">
            <a:avLst/>
          </a:prstGeom>
        </p:spPr>
      </p:pic>
      <p:pic>
        <p:nvPicPr>
          <p:cNvPr id="10" name="Immagine 9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D7AA3BCF-2FB3-D766-B191-E7643CDC0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36" y="2627596"/>
            <a:ext cx="4863513" cy="37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38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72A14-16E9-3D9D-351B-7C68BA01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6958"/>
            <a:ext cx="10515600" cy="1325563"/>
          </a:xfrm>
        </p:spPr>
        <p:txBody>
          <a:bodyPr/>
          <a:lstStyle/>
          <a:p>
            <a:pPr algn="ctr"/>
            <a:r>
              <a:rPr lang="it-IT" i="1">
                <a:solidFill>
                  <a:schemeClr val="accent2"/>
                </a:solidFill>
                <a:ea typeface="+mj-lt"/>
                <a:cs typeface="+mj-lt"/>
              </a:rPr>
              <a:t>Fine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91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Paradigmi e tools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667808" y="2102908"/>
            <a:ext cx="10853928" cy="20672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</a:pPr>
            <a:r>
              <a:rPr lang="it-IT" sz="2000">
                <a:latin typeface="Aptos"/>
                <a:cs typeface="Arial"/>
              </a:rPr>
              <a:t>Il linguaggio di programmazione utilizzato, come richiesto, è stato </a:t>
            </a:r>
            <a:r>
              <a:rPr lang="it-IT" sz="2000" b="1" i="1">
                <a:latin typeface="Aptos"/>
                <a:cs typeface="Arial"/>
              </a:rPr>
              <a:t>Java </a:t>
            </a:r>
            <a:r>
              <a:rPr lang="it-IT" sz="2000">
                <a:latin typeface="Aptos"/>
                <a:cs typeface="Arial"/>
              </a:rPr>
              <a:t>e dunque il paradigma </a:t>
            </a:r>
            <a:r>
              <a:rPr lang="it-IT" sz="2000" i="1">
                <a:latin typeface="Aptos"/>
                <a:cs typeface="Arial"/>
              </a:rPr>
              <a:t>Object </a:t>
            </a:r>
            <a:r>
              <a:rPr lang="it-IT" sz="2000" i="1" err="1">
                <a:latin typeface="Aptos"/>
                <a:cs typeface="Arial"/>
              </a:rPr>
              <a:t>Oriented</a:t>
            </a:r>
            <a:r>
              <a:rPr lang="it-IT" sz="2000" i="1">
                <a:latin typeface="Aptos"/>
                <a:cs typeface="Arial"/>
              </a:rPr>
              <a:t> Programming</a:t>
            </a:r>
            <a:r>
              <a:rPr lang="it-IT" sz="2000">
                <a:latin typeface="Aptos"/>
                <a:cs typeface="Arial"/>
              </a:rPr>
              <a:t>, il quale si sposa bene con il linguaggio di modellazione usato, ossia </a:t>
            </a:r>
            <a:r>
              <a:rPr lang="it-IT" sz="2000" b="1" i="1">
                <a:latin typeface="Aptos"/>
                <a:cs typeface="Arial"/>
              </a:rPr>
              <a:t>UML</a:t>
            </a:r>
            <a:r>
              <a:rPr lang="it-IT" sz="2000">
                <a:latin typeface="Aptos"/>
                <a:cs typeface="Arial"/>
              </a:rPr>
              <a:t>.</a:t>
            </a:r>
            <a:endParaRPr lang="it-IT"/>
          </a:p>
          <a:p>
            <a:pPr>
              <a:spcBef>
                <a:spcPts val="1000"/>
              </a:spcBef>
            </a:pPr>
            <a:r>
              <a:rPr lang="it-IT" sz="2000">
                <a:latin typeface="Aptos"/>
                <a:cs typeface="Arial"/>
              </a:rPr>
              <a:t>Come </a:t>
            </a:r>
            <a:r>
              <a:rPr lang="it-IT" sz="2000" i="1" err="1">
                <a:latin typeface="Aptos"/>
                <a:cs typeface="Arial"/>
              </a:rPr>
              <a:t>Integrated</a:t>
            </a:r>
            <a:r>
              <a:rPr lang="it-IT" sz="2000" i="1">
                <a:latin typeface="Aptos"/>
                <a:cs typeface="Arial"/>
              </a:rPr>
              <a:t> Development Environment </a:t>
            </a:r>
            <a:r>
              <a:rPr lang="it-IT" sz="2000">
                <a:latin typeface="Aptos"/>
                <a:cs typeface="Arial"/>
              </a:rPr>
              <a:t>è stato utilizzato quello proposto, ovvero </a:t>
            </a:r>
            <a:r>
              <a:rPr lang="it-IT" sz="2000" b="1" i="1">
                <a:latin typeface="Aptos"/>
                <a:cs typeface="Arial"/>
              </a:rPr>
              <a:t>Eclipse IDE</a:t>
            </a:r>
            <a:r>
              <a:rPr lang="it-IT" sz="2000">
                <a:latin typeface="Aptos"/>
                <a:cs typeface="Arial"/>
              </a:rPr>
              <a:t>, in accoppiata a </a:t>
            </a:r>
            <a:r>
              <a:rPr lang="it-IT" sz="2000" b="1" i="1">
                <a:latin typeface="Aptos"/>
                <a:cs typeface="Arial"/>
              </a:rPr>
              <a:t>GitHub Desktop</a:t>
            </a:r>
            <a:r>
              <a:rPr lang="it-IT" sz="2000">
                <a:latin typeface="Aptos"/>
                <a:cs typeface="Arial"/>
              </a:rPr>
              <a:t> (o, in alternativa, l'integrazione diretta in Eclipse) per gestire la repository di </a:t>
            </a:r>
            <a:r>
              <a:rPr lang="it-IT" sz="2000" b="1" i="1" err="1">
                <a:latin typeface="Aptos"/>
                <a:cs typeface="Arial"/>
              </a:rPr>
              <a:t>git</a:t>
            </a:r>
            <a:r>
              <a:rPr lang="it-IT" sz="2000">
                <a:latin typeface="Aptos"/>
                <a:cs typeface="Arial"/>
              </a:rPr>
              <a:t>. Per il </a:t>
            </a:r>
            <a:r>
              <a:rPr lang="it-IT" sz="2000" i="1" err="1">
                <a:latin typeface="Aptos"/>
                <a:cs typeface="Arial"/>
              </a:rPr>
              <a:t>pair</a:t>
            </a:r>
            <a:r>
              <a:rPr lang="it-IT" sz="2000" i="1">
                <a:latin typeface="Aptos"/>
                <a:cs typeface="Arial"/>
              </a:rPr>
              <a:t> programming</a:t>
            </a:r>
            <a:r>
              <a:rPr lang="it-IT" sz="2000">
                <a:latin typeface="Aptos"/>
                <a:cs typeface="Arial"/>
              </a:rPr>
              <a:t> invece abbiamo usato </a:t>
            </a:r>
            <a:r>
              <a:rPr lang="it-IT" sz="2000" b="1" i="1" err="1">
                <a:latin typeface="Aptos"/>
                <a:cs typeface="Arial"/>
              </a:rPr>
              <a:t>CodeTogether</a:t>
            </a:r>
            <a:r>
              <a:rPr lang="it-IT" sz="2000">
                <a:latin typeface="Aptos"/>
                <a:cs typeface="Arial"/>
              </a:rPr>
              <a:t>.</a:t>
            </a:r>
            <a:endParaRPr lang="it-IT" sz="2000" i="1">
              <a:latin typeface="Aptos"/>
              <a:cs typeface="Arial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390B672-5624-223C-50DD-97622AC3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4</a:t>
            </a:fld>
            <a:endParaRPr lang="it-IT"/>
          </a:p>
        </p:txBody>
      </p:sp>
      <p:pic>
        <p:nvPicPr>
          <p:cNvPr id="6" name="Immagine 5" descr="Eclipse Logos and Artwork | The Eclipse Foundation">
            <a:extLst>
              <a:ext uri="{FF2B5EF4-FFF2-40B4-BE49-F238E27FC236}">
                <a16:creationId xmlns:a16="http://schemas.microsoft.com/office/drawing/2014/main" id="{306DE44E-A2F7-41F7-0157-F5078A5B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67" y="4999373"/>
            <a:ext cx="2743200" cy="648088"/>
          </a:xfrm>
          <a:prstGeom prst="rect">
            <a:avLst/>
          </a:prstGeom>
        </p:spPr>
      </p:pic>
      <p:pic>
        <p:nvPicPr>
          <p:cNvPr id="7" name="Immagine 6" descr="File:Java Logo.svg - Wikipedia">
            <a:extLst>
              <a:ext uri="{FF2B5EF4-FFF2-40B4-BE49-F238E27FC236}">
                <a16:creationId xmlns:a16="http://schemas.microsoft.com/office/drawing/2014/main" id="{B20BF94E-2995-A663-954A-02F297050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84" y="4303183"/>
            <a:ext cx="1109431" cy="2061633"/>
          </a:xfrm>
          <a:prstGeom prst="rect">
            <a:avLst/>
          </a:prstGeom>
        </p:spPr>
      </p:pic>
      <p:pic>
        <p:nvPicPr>
          <p:cNvPr id="9" name="Immagine 8" descr="UML Tutorial - Javatpoint">
            <a:extLst>
              <a:ext uri="{FF2B5EF4-FFF2-40B4-BE49-F238E27FC236}">
                <a16:creationId xmlns:a16="http://schemas.microsoft.com/office/drawing/2014/main" id="{624DC270-74DD-4DED-CD04-81A47DC00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496" y="4382177"/>
            <a:ext cx="1904762" cy="1904762"/>
          </a:xfrm>
          <a:prstGeom prst="rect">
            <a:avLst/>
          </a:prstGeom>
        </p:spPr>
      </p:pic>
      <p:pic>
        <p:nvPicPr>
          <p:cNvPr id="10" name="Immagine 9" descr="CodeTogether :: Collaboration Built for Software Teams">
            <a:extLst>
              <a:ext uri="{FF2B5EF4-FFF2-40B4-BE49-F238E27FC236}">
                <a16:creationId xmlns:a16="http://schemas.microsoft.com/office/drawing/2014/main" id="{EF78D6D1-78D2-B47A-5BA4-2E87B18C6B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981" b="1370"/>
          <a:stretch/>
        </p:blipFill>
        <p:spPr>
          <a:xfrm>
            <a:off x="7782983" y="4952049"/>
            <a:ext cx="3727093" cy="7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8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Paradigmi e tools (2)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673588" y="2099743"/>
            <a:ext cx="10853928" cy="15799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</a:pPr>
            <a:r>
              <a:rPr lang="it-IT" sz="2000">
                <a:latin typeface="Aptos"/>
                <a:cs typeface="Arial"/>
              </a:rPr>
              <a:t>Per operare manualmente sul database </a:t>
            </a:r>
            <a:r>
              <a:rPr lang="it-IT" sz="2000" b="1" i="1" err="1">
                <a:latin typeface="Aptos"/>
                <a:cs typeface="Arial"/>
              </a:rPr>
              <a:t>SQLite</a:t>
            </a:r>
            <a:r>
              <a:rPr lang="it-IT" sz="2000" i="1">
                <a:latin typeface="Aptos"/>
                <a:cs typeface="Arial"/>
              </a:rPr>
              <a:t> </a:t>
            </a:r>
            <a:r>
              <a:rPr lang="it-IT" sz="2000">
                <a:latin typeface="Aptos"/>
                <a:cs typeface="Arial"/>
              </a:rPr>
              <a:t>abbiamo utilizzato </a:t>
            </a:r>
            <a:r>
              <a:rPr lang="it-IT" sz="2000" b="1">
                <a:ea typeface="+mn-lt"/>
                <a:cs typeface="+mn-lt"/>
                <a:hlinkClick r:id="rId3"/>
              </a:rPr>
              <a:t>DB Browser for SQLite</a:t>
            </a:r>
            <a:r>
              <a:rPr lang="it-IT" sz="2000">
                <a:latin typeface="Aptos"/>
                <a:cs typeface="Arial"/>
              </a:rPr>
              <a:t> il quale ha semplificato la gestione del database durante la fase di sviluppo e di testing</a:t>
            </a:r>
            <a:r>
              <a:rPr lang="it-IT" sz="2000" i="1">
                <a:latin typeface="Aptos"/>
                <a:cs typeface="Arial"/>
              </a:rPr>
              <a:t>.</a:t>
            </a:r>
          </a:p>
          <a:p>
            <a:pPr>
              <a:spcBef>
                <a:spcPts val="1000"/>
              </a:spcBef>
            </a:pPr>
            <a:r>
              <a:rPr lang="it-IT" sz="2000">
                <a:latin typeface="Aptos"/>
                <a:cs typeface="Arial"/>
              </a:rPr>
              <a:t>A livello di libreria Java per interfacciare l'app al database è stato utilizzato </a:t>
            </a:r>
            <a:r>
              <a:rPr lang="it-IT" sz="2000" b="1" i="1" err="1">
                <a:latin typeface="Aptos"/>
                <a:cs typeface="Arial"/>
              </a:rPr>
              <a:t>jOOQ</a:t>
            </a:r>
            <a:r>
              <a:rPr lang="it-IT" sz="2000">
                <a:latin typeface="Aptos"/>
                <a:cs typeface="Arial"/>
              </a:rPr>
              <a:t>.</a:t>
            </a:r>
          </a:p>
          <a:p>
            <a:pPr>
              <a:spcBef>
                <a:spcPts val="1000"/>
              </a:spcBef>
            </a:pPr>
            <a:r>
              <a:rPr lang="it-IT" sz="2000">
                <a:latin typeface="Aptos"/>
                <a:cs typeface="Arial"/>
              </a:rPr>
              <a:t>Per la gestione delle dipendenze infine si è usato </a:t>
            </a:r>
            <a:r>
              <a:rPr lang="it-IT" sz="2000" b="1" i="1" err="1">
                <a:latin typeface="Aptos"/>
                <a:cs typeface="Arial"/>
              </a:rPr>
              <a:t>Maven</a:t>
            </a:r>
            <a:r>
              <a:rPr lang="it-IT" sz="2000">
                <a:latin typeface="Aptos"/>
                <a:cs typeface="Arial"/>
              </a:rPr>
              <a:t>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390B672-5624-223C-50DD-97622AC3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5</a:t>
            </a:fld>
            <a:endParaRPr lang="it-IT"/>
          </a:p>
        </p:txBody>
      </p:sp>
      <p:pic>
        <p:nvPicPr>
          <p:cNvPr id="12" name="Elemento grafico 11" descr="DB Browser for SQLite logo">
            <a:extLst>
              <a:ext uri="{FF2B5EF4-FFF2-40B4-BE49-F238E27FC236}">
                <a16:creationId xmlns:a16="http://schemas.microsoft.com/office/drawing/2014/main" id="{FBB08329-20D2-ADD1-857C-7DE98B36A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0321" y="4433605"/>
            <a:ext cx="1402416" cy="1375522"/>
          </a:xfrm>
          <a:prstGeom prst="rect">
            <a:avLst/>
          </a:prstGeom>
        </p:spPr>
      </p:pic>
      <p:pic>
        <p:nvPicPr>
          <p:cNvPr id="13" name="Immagine 12" descr="SQLite">
            <a:extLst>
              <a:ext uri="{FF2B5EF4-FFF2-40B4-BE49-F238E27FC236}">
                <a16:creationId xmlns:a16="http://schemas.microsoft.com/office/drawing/2014/main" id="{C4701BFB-62D1-4B02-C681-DB0986D62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08" y="4412438"/>
            <a:ext cx="3090582" cy="1419225"/>
          </a:xfrm>
          <a:prstGeom prst="rect">
            <a:avLst/>
          </a:prstGeom>
        </p:spPr>
      </p:pic>
      <p:pic>
        <p:nvPicPr>
          <p:cNvPr id="17" name="Immagine 1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2DE3395-9935-C64D-4E38-86656A978C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08" t="7523" r="-313" b="7210"/>
          <a:stretch/>
        </p:blipFill>
        <p:spPr>
          <a:xfrm>
            <a:off x="1108262" y="4147855"/>
            <a:ext cx="2230009" cy="1943435"/>
          </a:xfrm>
          <a:prstGeom prst="rect">
            <a:avLst/>
          </a:prstGeom>
        </p:spPr>
      </p:pic>
      <p:pic>
        <p:nvPicPr>
          <p:cNvPr id="7" name="Elemento grafico 6" descr="file_type_maven_icon_130397">
            <a:extLst>
              <a:ext uri="{FF2B5EF4-FFF2-40B4-BE49-F238E27FC236}">
                <a16:creationId xmlns:a16="http://schemas.microsoft.com/office/drawing/2014/main" id="{5F0482AC-EFF1-3D31-6418-65B2DFBC1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16018" y="4327772"/>
            <a:ext cx="1595967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3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Paradigmi e tools (3)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7F4F4F-BB89-E700-DAAC-CD33B37F52AF}"/>
              </a:ext>
            </a:extLst>
          </p:cNvPr>
          <p:cNvSpPr txBox="1"/>
          <p:nvPr/>
        </p:nvSpPr>
        <p:spPr>
          <a:xfrm>
            <a:off x="637729" y="2054447"/>
            <a:ext cx="10853928" cy="15799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</a:pPr>
            <a:r>
              <a:rPr lang="it-IT" sz="2000">
                <a:latin typeface="Aptos"/>
                <a:cs typeface="Arial"/>
              </a:rPr>
              <a:t>Per sessioni di confronto e riunioni informali, quando non era possibile farlo di persona, abbiamo usato </a:t>
            </a:r>
            <a:r>
              <a:rPr lang="it-IT" sz="2000" b="1" i="1" err="1">
                <a:latin typeface="Aptos"/>
                <a:cs typeface="Arial"/>
              </a:rPr>
              <a:t>Discord</a:t>
            </a:r>
            <a:r>
              <a:rPr lang="it-IT" sz="2000" i="1">
                <a:latin typeface="Aptos"/>
                <a:cs typeface="Arial"/>
              </a:rPr>
              <a:t>.</a:t>
            </a:r>
          </a:p>
          <a:p>
            <a:pPr>
              <a:spcBef>
                <a:spcPts val="1000"/>
              </a:spcBef>
            </a:pPr>
            <a:r>
              <a:rPr lang="it-IT" sz="2000">
                <a:latin typeface="Aptos"/>
                <a:cs typeface="Arial"/>
              </a:rPr>
              <a:t>Per la misurazione delle metriche abbiamo usato </a:t>
            </a:r>
            <a:r>
              <a:rPr lang="it-IT" sz="2000" b="1" i="1">
                <a:latin typeface="Aptos"/>
                <a:cs typeface="Arial"/>
              </a:rPr>
              <a:t>Structure101</a:t>
            </a:r>
            <a:r>
              <a:rPr lang="it-IT" sz="2000">
                <a:latin typeface="Aptos"/>
                <a:cs typeface="Arial"/>
              </a:rPr>
              <a:t> e </a:t>
            </a:r>
            <a:r>
              <a:rPr lang="it-IT" sz="2000" b="1" i="1" err="1">
                <a:latin typeface="Aptos"/>
                <a:cs typeface="Arial"/>
              </a:rPr>
              <a:t>JDepend</a:t>
            </a:r>
            <a:r>
              <a:rPr lang="it-IT" sz="2000">
                <a:latin typeface="Aptos"/>
                <a:cs typeface="Arial"/>
              </a:rPr>
              <a:t>.</a:t>
            </a:r>
          </a:p>
          <a:p>
            <a:pPr>
              <a:spcBef>
                <a:spcPts val="1000"/>
              </a:spcBef>
            </a:pPr>
            <a:r>
              <a:rPr lang="it-IT" sz="2000">
                <a:latin typeface="Aptos"/>
                <a:cs typeface="Arial"/>
              </a:rPr>
              <a:t>Mentre, per la documentazione abbiamo utilizzato </a:t>
            </a:r>
            <a:r>
              <a:rPr lang="it-IT" sz="2000" b="1" i="1" err="1">
                <a:latin typeface="Aptos"/>
                <a:cs typeface="Arial"/>
              </a:rPr>
              <a:t>Pandoc</a:t>
            </a:r>
            <a:r>
              <a:rPr lang="it-IT" sz="2000" b="1" i="1">
                <a:latin typeface="Aptos"/>
                <a:cs typeface="Arial"/>
              </a:rPr>
              <a:t> </a:t>
            </a:r>
            <a:r>
              <a:rPr lang="it-IT" sz="2000">
                <a:latin typeface="Aptos"/>
                <a:cs typeface="Arial"/>
              </a:rPr>
              <a:t>per convertire il file </a:t>
            </a:r>
            <a:r>
              <a:rPr lang="it-IT" sz="2000" b="1" i="1" err="1">
                <a:latin typeface="Aptos"/>
                <a:cs typeface="Arial"/>
              </a:rPr>
              <a:t>Markdown</a:t>
            </a:r>
            <a:r>
              <a:rPr lang="it-IT" sz="2000">
                <a:latin typeface="Aptos"/>
                <a:cs typeface="Arial"/>
              </a:rPr>
              <a:t> finale.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390B672-5624-223C-50DD-97622AC3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6</a:t>
            </a:fld>
            <a:endParaRPr lang="it-IT"/>
          </a:p>
        </p:txBody>
      </p:sp>
      <p:pic>
        <p:nvPicPr>
          <p:cNvPr id="6" name="Immagine 5" descr="Discord's Branding Guidelines">
            <a:extLst>
              <a:ext uri="{FF2B5EF4-FFF2-40B4-BE49-F238E27FC236}">
                <a16:creationId xmlns:a16="http://schemas.microsoft.com/office/drawing/2014/main" id="{2216F83C-1AEB-E55F-5C75-0FE57607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89" y="4409206"/>
            <a:ext cx="1617244" cy="1227956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3277F7C9-7BF0-ABDC-3534-45C534CBAEB0}"/>
              </a:ext>
            </a:extLst>
          </p:cNvPr>
          <p:cNvGrpSpPr/>
          <p:nvPr/>
        </p:nvGrpSpPr>
        <p:grpSpPr>
          <a:xfrm>
            <a:off x="4228849" y="3915026"/>
            <a:ext cx="2605339" cy="2203033"/>
            <a:chOff x="5505199" y="4336131"/>
            <a:chExt cx="2605339" cy="2203033"/>
          </a:xfrm>
        </p:grpSpPr>
        <p:pic>
          <p:nvPicPr>
            <p:cNvPr id="8" name="Immagine 7" descr="Immagine che contiene simbolo, Rettangolo, schermata, verde&#10;&#10;Descrizione generata automaticamente">
              <a:extLst>
                <a:ext uri="{FF2B5EF4-FFF2-40B4-BE49-F238E27FC236}">
                  <a16:creationId xmlns:a16="http://schemas.microsoft.com/office/drawing/2014/main" id="{EE8554D6-A654-372E-ECF6-D0A5C3F28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4046" y="5151521"/>
              <a:ext cx="1397669" cy="1387643"/>
            </a:xfrm>
            <a:prstGeom prst="rect">
              <a:avLst/>
            </a:prstGeom>
          </p:spPr>
        </p:pic>
        <p:pic>
          <p:nvPicPr>
            <p:cNvPr id="9" name="Immagine 8" descr="Immagine che contiene Carattere, logo, Elementi grafici, tipografia&#10;&#10;Descrizione generata automaticamente">
              <a:extLst>
                <a:ext uri="{FF2B5EF4-FFF2-40B4-BE49-F238E27FC236}">
                  <a16:creationId xmlns:a16="http://schemas.microsoft.com/office/drawing/2014/main" id="{F7D32D27-0E68-F318-5FD0-4B659D8B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5199" y="4336131"/>
              <a:ext cx="2605339" cy="682291"/>
            </a:xfrm>
            <a:prstGeom prst="rect">
              <a:avLst/>
            </a:prstGeom>
          </p:spPr>
        </p:pic>
      </p:grpSp>
      <p:pic>
        <p:nvPicPr>
          <p:cNvPr id="10" name="Immagine 9" descr="Tools | Org mode">
            <a:extLst>
              <a:ext uri="{FF2B5EF4-FFF2-40B4-BE49-F238E27FC236}">
                <a16:creationId xmlns:a16="http://schemas.microsoft.com/office/drawing/2014/main" id="{792D98F1-6C5A-A0A4-B132-5833A44F8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689" y="4138501"/>
            <a:ext cx="2743200" cy="17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9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ADFD40-B1A5-43F2-4103-7BF9F674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7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28813"/>
            <a:ext cx="10515600" cy="425291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>
              <a:buFontTx/>
              <a:buChar char="-"/>
            </a:pPr>
            <a:endParaRPr lang="it-IT" sz="2200" b="0" i="0">
              <a:effectLst/>
            </a:endParaRPr>
          </a:p>
          <a:p>
            <a:pPr marL="0" indent="0">
              <a:buNone/>
            </a:pPr>
            <a:endParaRPr lang="it-IT" sz="2200"/>
          </a:p>
        </p:txBody>
      </p:sp>
      <p:pic>
        <p:nvPicPr>
          <p:cNvPr id="6" name="2024-03-25 18-51-10">
            <a:hlinkClick r:id="" action="ppaction://media"/>
            <a:extLst>
              <a:ext uri="{FF2B5EF4-FFF2-40B4-BE49-F238E27FC236}">
                <a16:creationId xmlns:a16="http://schemas.microsoft.com/office/drawing/2014/main" id="{B4608637-498A-C13B-1819-6881A3007D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7" y="-10825"/>
            <a:ext cx="12187766" cy="68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EEC2BB-B846-5981-27A7-F6AAEE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6078716" cy="4251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2000">
                <a:solidFill>
                  <a:srgbClr val="000000"/>
                </a:solidFill>
              </a:rPr>
              <a:t>Per la parte di </a:t>
            </a:r>
            <a:r>
              <a:rPr lang="it-IT" sz="2000" err="1">
                <a:solidFill>
                  <a:srgbClr val="000000"/>
                </a:solidFill>
              </a:rPr>
              <a:t>configuration</a:t>
            </a:r>
            <a:r>
              <a:rPr lang="it-IT" sz="2000">
                <a:solidFill>
                  <a:srgbClr val="000000"/>
                </a:solidFill>
              </a:rPr>
              <a:t> management è stato utilizzato </a:t>
            </a:r>
            <a:r>
              <a:rPr lang="it-IT" sz="2000" b="1" i="1" err="1">
                <a:solidFill>
                  <a:srgbClr val="000000"/>
                </a:solidFill>
              </a:rPr>
              <a:t>git</a:t>
            </a:r>
            <a:r>
              <a:rPr lang="it-IT" sz="2000" b="1" i="1">
                <a:solidFill>
                  <a:srgbClr val="000000"/>
                </a:solidFill>
              </a:rPr>
              <a:t> </a:t>
            </a:r>
            <a:r>
              <a:rPr lang="it-IT" sz="2000">
                <a:solidFill>
                  <a:srgbClr val="000000"/>
                </a:solidFill>
              </a:rPr>
              <a:t>come </a:t>
            </a:r>
            <a:r>
              <a:rPr lang="it-IT" sz="2000" i="1" err="1">
                <a:solidFill>
                  <a:srgbClr val="000000"/>
                </a:solidFill>
              </a:rPr>
              <a:t>version</a:t>
            </a:r>
            <a:r>
              <a:rPr lang="it-IT" sz="2000" i="1">
                <a:solidFill>
                  <a:srgbClr val="000000"/>
                </a:solidFill>
              </a:rPr>
              <a:t> controller</a:t>
            </a:r>
            <a:r>
              <a:rPr lang="it-IT" sz="2000">
                <a:solidFill>
                  <a:srgbClr val="000000"/>
                </a:solidFill>
              </a:rPr>
              <a:t> e </a:t>
            </a:r>
            <a:r>
              <a:rPr lang="it-IT" sz="2000" b="1" i="1">
                <a:solidFill>
                  <a:srgbClr val="000000"/>
                </a:solidFill>
              </a:rPr>
              <a:t>GitHub</a:t>
            </a:r>
            <a:r>
              <a:rPr lang="it-IT" sz="2000" b="1">
                <a:solidFill>
                  <a:srgbClr val="000000"/>
                </a:solidFill>
              </a:rPr>
              <a:t> </a:t>
            </a:r>
            <a:r>
              <a:rPr lang="it-IT" sz="2000">
                <a:solidFill>
                  <a:srgbClr val="000000"/>
                </a:solidFill>
              </a:rPr>
              <a:t>come remote principale per la repository e piattaforma di collaborazione.</a:t>
            </a:r>
            <a:endParaRPr lang="it-IT"/>
          </a:p>
          <a:p>
            <a:pPr marL="0" indent="0">
              <a:buNone/>
            </a:pPr>
            <a:r>
              <a:rPr lang="it-IT" sz="2000">
                <a:solidFill>
                  <a:srgbClr val="000000"/>
                </a:solidFill>
              </a:rPr>
              <a:t>Infatti è stata creata una repository che centralizza il controllo degli artefatti del progetto, ovvero </a:t>
            </a:r>
            <a:r>
              <a:rPr lang="it-IT" sz="2000" i="1">
                <a:solidFill>
                  <a:srgbClr val="000000"/>
                </a:solidFill>
              </a:rPr>
              <a:t>sia i sorgenti Java che la documentazione</a:t>
            </a:r>
            <a:r>
              <a:rPr lang="it-IT" sz="2000">
                <a:solidFill>
                  <a:srgbClr val="000000"/>
                </a:solidFill>
              </a:rPr>
              <a:t>, questa redatta sottoforma di file </a:t>
            </a:r>
            <a:r>
              <a:rPr lang="it-IT" sz="2000" b="1" i="1" err="1">
                <a:solidFill>
                  <a:srgbClr val="000000"/>
                </a:solidFill>
              </a:rPr>
              <a:t>Markdown</a:t>
            </a:r>
            <a:r>
              <a:rPr lang="it-IT" sz="200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it-IT" sz="2000">
                <a:solidFill>
                  <a:srgbClr val="000000"/>
                </a:solidFill>
              </a:rPr>
              <a:t>Quest'ultimo formato testuale ha permesso l'integrazione col </a:t>
            </a:r>
            <a:r>
              <a:rPr lang="it-IT" sz="2000" i="1">
                <a:solidFill>
                  <a:srgbClr val="000000"/>
                </a:solidFill>
              </a:rPr>
              <a:t>sistema di </a:t>
            </a:r>
            <a:r>
              <a:rPr lang="it-IT" sz="2000" i="1" err="1">
                <a:solidFill>
                  <a:srgbClr val="000000"/>
                </a:solidFill>
              </a:rPr>
              <a:t>versioning</a:t>
            </a:r>
            <a:r>
              <a:rPr lang="it-IT" sz="2000" i="1">
                <a:solidFill>
                  <a:srgbClr val="000000"/>
                </a:solidFill>
              </a:rPr>
              <a:t> di </a:t>
            </a:r>
            <a:r>
              <a:rPr lang="it-IT" sz="2000" i="1" err="1">
                <a:solidFill>
                  <a:srgbClr val="000000"/>
                </a:solidFill>
              </a:rPr>
              <a:t>git</a:t>
            </a:r>
            <a:r>
              <a:rPr lang="it-IT" sz="2000" i="1">
                <a:solidFill>
                  <a:srgbClr val="000000"/>
                </a:solidFill>
              </a:rPr>
              <a:t> anche per la documentazione</a:t>
            </a:r>
            <a:r>
              <a:rPr lang="it-IT" sz="2000">
                <a:solidFill>
                  <a:srgbClr val="000000"/>
                </a:solidFill>
              </a:rPr>
              <a:t>, e quindi di sfruttare gli strumenti collaborativi messi a disposizione da GitHub.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67051E-239C-7C5E-3DEA-C87FA04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Software </a:t>
            </a:r>
            <a:r>
              <a:rPr lang="it-IT" sz="5400" err="1"/>
              <a:t>configuration</a:t>
            </a:r>
            <a:r>
              <a:rPr lang="it-IT" sz="5400"/>
              <a:t> management</a:t>
            </a:r>
          </a:p>
        </p:txBody>
      </p:sp>
      <p:sp>
        <p:nvSpPr>
          <p:cNvPr id="5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ADFD40-B1A5-43F2-4103-7BF9F674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7" name="Immagine 6" descr="Immagine che contiene testo, logo, Elementi grafici, Carattere&#10;&#10;Descrizione generata automaticamente">
            <a:extLst>
              <a:ext uri="{FF2B5EF4-FFF2-40B4-BE49-F238E27FC236}">
                <a16:creationId xmlns:a16="http://schemas.microsoft.com/office/drawing/2014/main" id="{54AA9748-2C3F-A8D8-CEFA-55333E323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" t="25118" r="6411" b="25592"/>
          <a:stretch/>
        </p:blipFill>
        <p:spPr>
          <a:xfrm>
            <a:off x="6998730" y="2620651"/>
            <a:ext cx="4518256" cy="1256045"/>
          </a:xfrm>
          <a:prstGeom prst="rect">
            <a:avLst/>
          </a:prstGeom>
        </p:spPr>
      </p:pic>
      <p:pic>
        <p:nvPicPr>
          <p:cNvPr id="8" name="Immagine 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F0FBD56-21E3-CD36-A239-14802C025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583" y="4420183"/>
            <a:ext cx="1628420" cy="10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33156B20-773E-5950-24A4-CC78464BB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r="445"/>
          <a:stretch/>
        </p:blipFill>
        <p:spPr>
          <a:xfrm>
            <a:off x="378244" y="323349"/>
            <a:ext cx="11435553" cy="62084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47A902-DFB7-31A9-A671-A50118FA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E59-4D8F-4898-890C-7090559E67D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65312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38</Slides>
  <Notes>37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39" baseType="lpstr">
      <vt:lpstr>Tema di Office</vt:lpstr>
      <vt:lpstr>Presentazione standard di PowerPoint</vt:lpstr>
      <vt:lpstr>Obiettivo</vt:lpstr>
      <vt:lpstr>Difficoltà incontrate</vt:lpstr>
      <vt:lpstr>Paradigmi e tools</vt:lpstr>
      <vt:lpstr>Paradigmi e tools (2)</vt:lpstr>
      <vt:lpstr>Paradigmi e tools (3)</vt:lpstr>
      <vt:lpstr>Presentazione standard di PowerPoint</vt:lpstr>
      <vt:lpstr>Software configuration management</vt:lpstr>
      <vt:lpstr>Presentazione standard di PowerPoint</vt:lpstr>
      <vt:lpstr>Presentazione standard di PowerPoint</vt:lpstr>
      <vt:lpstr>Presentazione standard di PowerPoint</vt:lpstr>
      <vt:lpstr>Review</vt:lpstr>
      <vt:lpstr>Kanban Board</vt:lpstr>
      <vt:lpstr>Software life cycle</vt:lpstr>
      <vt:lpstr>Squadra SWAT</vt:lpstr>
      <vt:lpstr>Requisiti</vt:lpstr>
      <vt:lpstr>Architettura</vt:lpstr>
      <vt:lpstr>Modelli</vt:lpstr>
      <vt:lpstr>View e controller</vt:lpstr>
      <vt:lpstr>What's next?</vt:lpstr>
      <vt:lpstr>Design pattern</vt:lpstr>
      <vt:lpstr>Misurazione del codice</vt:lpstr>
      <vt:lpstr>Misurazione del codice (2)</vt:lpstr>
      <vt:lpstr>Implementazione</vt:lpstr>
      <vt:lpstr>Implementazione (2)</vt:lpstr>
      <vt:lpstr>Implementazione (3)</vt:lpstr>
      <vt:lpstr>Demo</vt:lpstr>
      <vt:lpstr>Modellazione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</vt:lpstr>
      <vt:lpstr>Focus sui modelli</vt:lpstr>
      <vt:lpstr>Numeri</vt:lpstr>
      <vt:lpstr>Continuous Integration con Maven e GitHub Action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SmartMag</dc:title>
  <dc:creator>DAVIDE BRAMBILLA</dc:creator>
  <cp:revision>3</cp:revision>
  <dcterms:created xsi:type="dcterms:W3CDTF">2024-03-18T19:33:35Z</dcterms:created>
  <dcterms:modified xsi:type="dcterms:W3CDTF">2024-03-27T07:49:30Z</dcterms:modified>
</cp:coreProperties>
</file>